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Default Extension="wav" ContentType="audio/wav"/>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9" r:id="rId8"/>
    <p:sldId id="270" r:id="rId9"/>
    <p:sldId id="271" r:id="rId10"/>
    <p:sldId id="272" r:id="rId11"/>
    <p:sldId id="274" r:id="rId12"/>
    <p:sldId id="275" r:id="rId13"/>
    <p:sldId id="276" r:id="rId14"/>
    <p:sldId id="262" r:id="rId15"/>
    <p:sldId id="278" r:id="rId16"/>
    <p:sldId id="263" r:id="rId17"/>
    <p:sldId id="265" r:id="rId18"/>
    <p:sldId id="266" r:id="rId19"/>
    <p:sldId id="264" r:id="rId20"/>
    <p:sldId id="279" r:id="rId21"/>
    <p:sldId id="280" r:id="rId22"/>
    <p:sldId id="267" r:id="rId23"/>
    <p:sldId id="281" r:id="rId24"/>
    <p:sldId id="282" r:id="rId25"/>
    <p:sldId id="283" r:id="rId26"/>
    <p:sldId id="284" r:id="rId2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45" d="100"/>
          <a:sy n="45" d="100"/>
        </p:scale>
        <p:origin x="-162" y="-9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8" name="Title 7"/>
          <p:cNvSpPr>
            <a:spLocks noGrp="1"/>
          </p:cNvSpPr>
          <p:nvPr>
            <p:ph type="ctrTitle"/>
          </p:nvPr>
        </p:nvSpPr>
        <p:spPr>
          <a:xfrm>
            <a:off x="422030" y="1371600"/>
            <a:ext cx="8229600" cy="1828800"/>
          </a:xfrm>
        </p:spPr>
        <p:txBody>
          <a:bodyPr vert="horz" lIns="45720" tIns="0" rIns="45720" bIns="0" anchor="b">
            <a:normAutofit/>
            <a:scene3d>
              <a:camera prst="orthographicFront"/>
              <a:lightRig rig="soft" dir="t">
                <a:rot lat="0" lon="0" rev="17220000"/>
              </a:lightRig>
            </a:scene3d>
            <a:sp3d prstMaterial="softEdge">
              <a:bevelT w="38100" h="38100"/>
            </a:sp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en-US" smtClean="0"/>
              <a:t>Click to edit Master title style</a:t>
            </a:r>
            <a:endParaRPr kumimoji="0" lang="en-US"/>
          </a:p>
        </p:txBody>
      </p:sp>
      <p:sp>
        <p:nvSpPr>
          <p:cNvPr id="28" name="Date Placeholder 27"/>
          <p:cNvSpPr>
            <a:spLocks noGrp="1"/>
          </p:cNvSpPr>
          <p:nvPr>
            <p:ph type="dt" sz="half" idx="10"/>
          </p:nvPr>
        </p:nvSpPr>
        <p:spPr/>
        <p:txBody>
          <a:bodyPr/>
          <a:lstStyle/>
          <a:p>
            <a:fld id="{D68DE117-CF64-4876-84A5-9369D7718FAD}" type="datetimeFigureOut">
              <a:rPr lang="en-US" smtClean="0"/>
              <a:pPr/>
              <a:t>4/28/2011</a:t>
            </a:fld>
            <a:endParaRPr lang="en-US"/>
          </a:p>
        </p:txBody>
      </p:sp>
      <p:sp>
        <p:nvSpPr>
          <p:cNvPr id="17" name="Footer Placeholder 16"/>
          <p:cNvSpPr>
            <a:spLocks noGrp="1"/>
          </p:cNvSpPr>
          <p:nvPr>
            <p:ph type="ftr" sz="quarter" idx="11"/>
          </p:nvPr>
        </p:nvSpPr>
        <p:spPr/>
        <p:txBody>
          <a:bodyPr/>
          <a:lstStyle/>
          <a:p>
            <a:endParaRPr lang="en-US"/>
          </a:p>
        </p:txBody>
      </p:sp>
      <p:sp>
        <p:nvSpPr>
          <p:cNvPr id="29" name="Slide Number Placeholder 28"/>
          <p:cNvSpPr>
            <a:spLocks noGrp="1"/>
          </p:cNvSpPr>
          <p:nvPr>
            <p:ph type="sldNum" sz="quarter" idx="12"/>
          </p:nvPr>
        </p:nvSpPr>
        <p:spPr/>
        <p:txBody>
          <a:bodyPr/>
          <a:lstStyle/>
          <a:p>
            <a:fld id="{88116E14-17C7-402F-8B0D-A92B17F64A96}" type="slidenum">
              <a:rPr lang="en-US" smtClean="0"/>
              <a:pPr/>
              <a:t>‹#›</a:t>
            </a:fld>
            <a:endParaRPr lang="en-US"/>
          </a:p>
        </p:txBody>
      </p:sp>
      <p:sp>
        <p:nvSpPr>
          <p:cNvPr id="9" name="Subtitle 8"/>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D68DE117-CF64-4876-84A5-9369D7718FAD}" type="datetimeFigureOut">
              <a:rPr lang="en-US" smtClean="0"/>
              <a:pPr/>
              <a:t>4/28/2011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8116E14-17C7-402F-8B0D-A92B17F64A96}"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D68DE117-CF64-4876-84A5-9369D7718FAD}" type="datetimeFigureOut">
              <a:rPr lang="en-US" smtClean="0"/>
              <a:pPr/>
              <a:t>4/28/2011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8116E14-17C7-402F-8B0D-A92B17F64A96}"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D68DE117-CF64-4876-84A5-9369D7718FAD}" type="datetimeFigureOut">
              <a:rPr lang="en-US" smtClean="0"/>
              <a:pPr/>
              <a:t>4/28/2011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8116E14-17C7-402F-8B0D-A92B17F64A96}"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3">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600200" y="609600"/>
            <a:ext cx="7086600" cy="1828800"/>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600200" y="2507786"/>
            <a:ext cx="7086600" cy="1509712"/>
          </a:xfrm>
        </p:spPr>
        <p:txBody>
          <a:bodyPr anchor="t"/>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D68DE117-CF64-4876-84A5-9369D7718FAD}" type="datetimeFigureOut">
              <a:rPr lang="en-US" smtClean="0"/>
              <a:pPr/>
              <a:t>4/28/2011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7924800" y="6416675"/>
            <a:ext cx="762000" cy="365125"/>
          </a:xfrm>
        </p:spPr>
        <p:txBody>
          <a:bodyPr/>
          <a:lstStyle/>
          <a:p>
            <a:fld id="{88116E14-17C7-402F-8B0D-A92B17F64A96}"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D68DE117-CF64-4876-84A5-9369D7718FAD}" type="datetimeFigureOut">
              <a:rPr lang="en-US" smtClean="0"/>
              <a:pPr/>
              <a:t>4/28/2011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8116E14-17C7-402F-8B0D-A92B17F64A96}"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D68DE117-CF64-4876-84A5-9369D7718FAD}" type="datetimeFigureOut">
              <a:rPr lang="en-US" smtClean="0"/>
              <a:pPr/>
              <a:t>4/28/2011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8116E14-17C7-402F-8B0D-A92B17F64A96}"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D68DE117-CF64-4876-84A5-9369D7718FAD}" type="datetimeFigureOut">
              <a:rPr lang="en-US" smtClean="0"/>
              <a:pPr/>
              <a:t>4/28/2011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8116E14-17C7-402F-8B0D-A92B17F64A96}"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68DE117-CF64-4876-84A5-9369D7718FAD}" type="datetimeFigureOut">
              <a:rPr lang="en-US" smtClean="0"/>
              <a:pPr/>
              <a:t>4/28/2011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8116E14-17C7-402F-8B0D-A92B17F64A96}"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vert="horz" anchor="b">
            <a:normAutofit/>
            <a:sp3d prstMaterial="softEdge"/>
          </a:bodyPr>
          <a:lstStyle>
            <a:lvl1pPr algn="l">
              <a:buNone/>
              <a:defRPr sz="2200" b="0">
                <a:ln w="6350">
                  <a:noFill/>
                </a:ln>
                <a:solidFill>
                  <a:schemeClr val="accent1">
                    <a:tint val="73000"/>
                    <a:satMod val="180000"/>
                  </a:schemeClr>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D68DE117-CF64-4876-84A5-9369D7718FAD}" type="datetimeFigureOut">
              <a:rPr lang="en-US" smtClean="0"/>
              <a:pPr/>
              <a:t>4/28/2011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8116E14-17C7-402F-8B0D-A92B17F64A96}"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en-US" smtClean="0">
                <a:solidFill>
                  <a:schemeClr val="lt1"/>
                </a:solidFill>
                <a:latin typeface="+mn-lt"/>
                <a:ea typeface="+mn-ea"/>
                <a:cs typeface="+mn-cs"/>
              </a:rPr>
              <a:t>Click icon to add picture</a:t>
            </a:r>
            <a:endParaRPr kumimoji="0" lang="en-US" dirty="0">
              <a:solidFill>
                <a:schemeClr val="lt1"/>
              </a:solidFill>
              <a:latin typeface="+mn-lt"/>
              <a:ea typeface="+mn-ea"/>
              <a:cs typeface="+mn-cs"/>
            </a:endParaRPr>
          </a:p>
        </p:txBody>
      </p:sp>
      <p:sp>
        <p:nvSpPr>
          <p:cNvPr id="4" name="Text Placeholder 3"/>
          <p:cNvSpPr>
            <a:spLocks noGrp="1"/>
          </p:cNvSpPr>
          <p:nvPr>
            <p:ph type="body" sz="half" idx="2"/>
          </p:nvPr>
        </p:nvSpPr>
        <p:spPr>
          <a:xfrm>
            <a:off x="1828800" y="1166787"/>
            <a:ext cx="5486400" cy="530352"/>
          </a:xfrm>
        </p:spPr>
        <p:txBody>
          <a:bodyPr lIns="45720" tIns="45720" rIns="45720" anchor="t"/>
          <a:lstStyle>
            <a:lvl1pPr marL="0" indent="0" algn="ctr">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D68DE117-CF64-4876-84A5-9369D7718FAD}" type="datetimeFigureOut">
              <a:rPr lang="en-US" smtClean="0"/>
              <a:pPr/>
              <a:t>4/28/2011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8116E14-17C7-402F-8B0D-A92B17F64A96}"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8229600" cy="470916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457200" y="6416675"/>
            <a:ext cx="2133600" cy="365125"/>
          </a:xfrm>
          <a:prstGeom prst="rect">
            <a:avLst/>
          </a:prstGeom>
        </p:spPr>
        <p:txBody>
          <a:bodyPr vert="horz" anchor="b"/>
          <a:lstStyle>
            <a:lvl1pPr algn="l" eaLnBrk="1" latinLnBrk="0" hangingPunct="1">
              <a:defRPr kumimoji="0" sz="1200">
                <a:solidFill>
                  <a:schemeClr val="tx1">
                    <a:shade val="50000"/>
                  </a:schemeClr>
                </a:solidFill>
              </a:defRPr>
            </a:lvl1pPr>
          </a:lstStyle>
          <a:p>
            <a:fld id="{D68DE117-CF64-4876-84A5-9369D7718FAD}" type="datetimeFigureOut">
              <a:rPr lang="en-US" smtClean="0"/>
              <a:pPr/>
              <a:t>4/28/2011</a:t>
            </a:fld>
            <a:endParaRPr lang="en-US"/>
          </a:p>
        </p:txBody>
      </p:sp>
      <p:sp>
        <p:nvSpPr>
          <p:cNvPr id="3" name="Footer Placeholder 2"/>
          <p:cNvSpPr>
            <a:spLocks noGrp="1"/>
          </p:cNvSpPr>
          <p:nvPr>
            <p:ph type="ftr" sz="quarter" idx="3"/>
          </p:nvPr>
        </p:nvSpPr>
        <p:spPr>
          <a:xfrm>
            <a:off x="3124200" y="6416675"/>
            <a:ext cx="2895600" cy="365125"/>
          </a:xfrm>
          <a:prstGeom prst="rect">
            <a:avLst/>
          </a:prstGeom>
        </p:spPr>
        <p:txBody>
          <a:bodyPr vert="horz" anchor="b"/>
          <a:lstStyle>
            <a:lvl1pPr algn="ctr" eaLnBrk="1" latinLnBrk="0" hangingPunct="1">
              <a:defRPr kumimoji="0" sz="1200">
                <a:solidFill>
                  <a:schemeClr val="tx1">
                    <a:shade val="50000"/>
                  </a:schemeClr>
                </a:solidFill>
              </a:defRPr>
            </a:lvl1pPr>
          </a:lstStyle>
          <a:p>
            <a:endParaRPr lang="en-US"/>
          </a:p>
        </p:txBody>
      </p:sp>
      <p:sp>
        <p:nvSpPr>
          <p:cNvPr id="23" name="Slide Number Placeholder 22"/>
          <p:cNvSpPr>
            <a:spLocks noGrp="1"/>
          </p:cNvSpPr>
          <p:nvPr>
            <p:ph type="sldNum" sz="quarter" idx="4"/>
          </p:nvPr>
        </p:nvSpPr>
        <p:spPr>
          <a:xfrm>
            <a:off x="7924800" y="6416675"/>
            <a:ext cx="762000" cy="365125"/>
          </a:xfrm>
          <a:prstGeom prst="rect">
            <a:avLst/>
          </a:prstGeom>
        </p:spPr>
        <p:txBody>
          <a:bodyPr vert="horz" lIns="0" rIns="0" anchor="b"/>
          <a:lstStyle>
            <a:lvl1pPr algn="r" eaLnBrk="1" latinLnBrk="0" hangingPunct="1">
              <a:defRPr kumimoji="0" sz="1200">
                <a:solidFill>
                  <a:schemeClr val="tx1">
                    <a:shade val="50000"/>
                  </a:schemeClr>
                </a:solidFill>
              </a:defRPr>
            </a:lvl1pPr>
          </a:lstStyle>
          <a:p>
            <a:fld id="{88116E14-17C7-402F-8B0D-A92B17F64A96}"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rtl="0"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48640" indent="-411480" algn="l" rtl="0"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l" rtl="0"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l" rtl="0"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l" rtl="0"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Layout" Target="../slideLayouts/slideLayout9.xml"/></Relationships>
</file>

<file path=ppt/slides/_rels/slide10.xml.rels><?xml version="1.0" encoding="UTF-8" standalone="yes"?>
<Relationships xmlns="http://schemas.openxmlformats.org/package/2006/relationships"><Relationship Id="rId2" Type="http://schemas.openxmlformats.org/officeDocument/2006/relationships/image" Target="../media/image9.wmf"/><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8" Type="http://schemas.openxmlformats.org/officeDocument/2006/relationships/image" Target="../media/image13.wmf"/><Relationship Id="rId3" Type="http://schemas.openxmlformats.org/officeDocument/2006/relationships/audio" Target="file:///C:\Users\Lynne%20M.%20Gorman\AppData\Local\Microsoft\Windows\Temporary%20Internet%20Files\Content.IE5\YN1KYCLT\MS910220504%5b1%5d.wav" TargetMode="External"/><Relationship Id="rId7" Type="http://schemas.openxmlformats.org/officeDocument/2006/relationships/image" Target="../media/image12.png"/><Relationship Id="rId2" Type="http://schemas.openxmlformats.org/officeDocument/2006/relationships/audio" Target="file:///C:\Users\Lynne%20M.%20Gorman\AppData\Local\Microsoft\Windows\Temporary%20Internet%20Files\Content.IE5\HV6HT5RA\MS900388262%5b1%5d.wav" TargetMode="External"/><Relationship Id="rId1" Type="http://schemas.openxmlformats.org/officeDocument/2006/relationships/audio" Target="../media/audio1.wav"/><Relationship Id="rId6" Type="http://schemas.openxmlformats.org/officeDocument/2006/relationships/image" Target="../media/image11.png"/><Relationship Id="rId5" Type="http://schemas.openxmlformats.org/officeDocument/2006/relationships/image" Target="../media/image10.wmf"/><Relationship Id="rId4" Type="http://schemas.openxmlformats.org/officeDocument/2006/relationships/slideLayout" Target="../slideLayouts/slideLayout2.xml"/><Relationship Id="rId9" Type="http://schemas.openxmlformats.org/officeDocument/2006/relationships/image" Target="../media/image14.png"/></Relationships>
</file>

<file path=ppt/slides/_rels/slide12.xml.rels><?xml version="1.0" encoding="UTF-8" standalone="yes"?>
<Relationships xmlns="http://schemas.openxmlformats.org/package/2006/relationships"><Relationship Id="rId2" Type="http://schemas.openxmlformats.org/officeDocument/2006/relationships/image" Target="../media/image15.wmf"/><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6.wmf"/><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Layout" Target="../slideLayouts/slideLayout2.xml"/><Relationship Id="rId1" Type="http://schemas.openxmlformats.org/officeDocument/2006/relationships/video" Target="file:///C:\Users\Lynne%20M.%20Gorman\Videos\History\William_Bradford_part_3_%5bwww.keepvid.com%5d.mp4" TargetMode="External"/></Relationships>
</file>

<file path=ppt/slides/_rels/slide1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Layout" Target="../slideLayouts/slideLayout2.xml"/><Relationship Id="rId1" Type="http://schemas.openxmlformats.org/officeDocument/2006/relationships/video" Target="file:///C:\Users\Lynne%20M.%20Gorman\Videos\History\This_is_America_Charlie_Brown,_The_Mayflower_Voyagers_Part_1_%5bwww.keepvid.com%5d.mp4" TargetMode="External"/></Relationships>
</file>

<file path=ppt/slides/_rels/slide1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Layout" Target="../slideLayouts/slideLayout4.xml"/><Relationship Id="rId1" Type="http://schemas.openxmlformats.org/officeDocument/2006/relationships/video" Target="file:///C:\Users\Lynne%20M.%20Gorman\Videos\History\The_Mayflower_Compact_-_Drive_Thru_History_%5bwww.keepvid.com%5d.mp4" TargetMode="External"/></Relationships>
</file>

<file path=ppt/slides/_rels/slide17.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Layout" Target="../slideLayouts/slideLayout4.xml"/><Relationship Id="rId1" Type="http://schemas.openxmlformats.org/officeDocument/2006/relationships/video" Target="file:///C:\Users\Lynne%20M.%20Gorman\Videos\History\William_Bradford_part_5_%5bwww.keepvid.com%5d.mp4" TargetMode="External"/></Relationships>
</file>

<file path=ppt/slides/_rels/slide1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Layout" Target="../slideLayouts/slideLayout4.xml"/><Relationship Id="rId1" Type="http://schemas.openxmlformats.org/officeDocument/2006/relationships/video" Target="file:///C:\Users\Lynne%20M.%20Gorman\Videos\History\William_Bradford_part_6_%5bwww.keepvid.com%5d.mp4"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Layout" Target="../slideLayouts/slideLayout8.xml"/><Relationship Id="rId1" Type="http://schemas.openxmlformats.org/officeDocument/2006/relationships/video" Target="file:///C:\Users\Lynne%20M.%20Gorman\Videos\History\The_Church_of_England_-_Drive_Thru_History_%5bwww.keepvid.com%5d.mp4" TargetMode="External"/></Relationships>
</file>

<file path=ppt/slides/_rels/slide2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Layout" Target="../slideLayouts/slideLayout2.xml"/><Relationship Id="rId1" Type="http://schemas.openxmlformats.org/officeDocument/2006/relationships/video" Target="file:///C:\Users\Lynne%20M.%20Gorman\Videos\History\William_Bradford_part_7_%5bwww.keepvid.com%5d.mp4" TargetMode="External"/></Relationships>
</file>

<file path=ppt/slides/_rels/slide21.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Layout" Target="../slideLayouts/slideLayout4.xml"/><Relationship Id="rId1" Type="http://schemas.openxmlformats.org/officeDocument/2006/relationships/video" Target="file:///C:\Users\Lynne%20M.%20Gorman\Videos\History\William_Bradford_part_10_%5bwww.keepvid.com%5d.mp4" TargetMode="Externa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2" Type="http://schemas.openxmlformats.org/officeDocument/2006/relationships/image" Target="../media/image19.gif"/><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Layout" Target="../slideLayouts/slideLayout4.xml"/><Relationship Id="rId1" Type="http://schemas.openxmlformats.org/officeDocument/2006/relationships/video" Target="file:///C:\Users\Lynne%20M.%20Gorman\Videos\History\Pilgrim_Separatists_and_the_Founding_of_America_-_Drive_Thru_History_%5bwww.keepvid.com%5d.mp4" TargetMode="Externa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Layout" Target="../slideLayouts/slideLayout2.xml"/><Relationship Id="rId1" Type="http://schemas.openxmlformats.org/officeDocument/2006/relationships/video" Target="file:///C:\Users\Lynne%20M.%20Gorman\Videos\History\The_Speedwell_and_the_Founding_of_America_-_Drive_Thru_History_%5bwww.keepvid.com%5d.mp4" TargetMode="External"/></Relationships>
</file>

<file path=ppt/slides/_rels/slide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image" Target="../media/image7.wm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8.wmf"/><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First Colonies</a:t>
            </a:r>
            <a:endParaRPr lang="en-US" dirty="0"/>
          </a:p>
        </p:txBody>
      </p:sp>
      <p:pic>
        <p:nvPicPr>
          <p:cNvPr id="6" name="Picture Placeholder 5" descr="pilgrims.gif"/>
          <p:cNvPicPr>
            <a:picLocks noGrp="1" noChangeAspect="1"/>
          </p:cNvPicPr>
          <p:nvPr>
            <p:ph type="pic" idx="1"/>
          </p:nvPr>
        </p:nvPicPr>
        <p:blipFill>
          <a:blip r:embed="rId2" cstate="print"/>
          <a:srcRect t="6966" b="6966"/>
          <a:stretch>
            <a:fillRect/>
          </a:stretch>
        </p:blipFill>
        <p:spPr/>
      </p:pic>
      <p:sp>
        <p:nvSpPr>
          <p:cNvPr id="5" name="Text Placeholder 4"/>
          <p:cNvSpPr>
            <a:spLocks noGrp="1"/>
          </p:cNvSpPr>
          <p:nvPr>
            <p:ph type="body" sz="half" idx="2"/>
          </p:nvPr>
        </p:nvSpPr>
        <p:spPr/>
        <p:txBody>
          <a:bodyPr/>
          <a:lstStyle/>
          <a:p>
            <a:r>
              <a:rPr lang="en-US" dirty="0" smtClean="0"/>
              <a:t>Chapter 5- Lesson 3</a:t>
            </a: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Pilgrim’s Journey</a:t>
            </a:r>
            <a:endParaRPr lang="en-US" dirty="0"/>
          </a:p>
        </p:txBody>
      </p:sp>
      <p:sp>
        <p:nvSpPr>
          <p:cNvPr id="3" name="Content Placeholder 2"/>
          <p:cNvSpPr>
            <a:spLocks noGrp="1"/>
          </p:cNvSpPr>
          <p:nvPr>
            <p:ph idx="1"/>
          </p:nvPr>
        </p:nvSpPr>
        <p:spPr>
          <a:xfrm>
            <a:off x="457200" y="1600200"/>
            <a:ext cx="6934200" cy="5029200"/>
          </a:xfrm>
        </p:spPr>
        <p:txBody>
          <a:bodyPr>
            <a:normAutofit fontScale="85000" lnSpcReduction="20000"/>
          </a:bodyPr>
          <a:lstStyle/>
          <a:p>
            <a:r>
              <a:rPr lang="en-US" dirty="0" smtClean="0"/>
              <a:t>One of the sailors on the voyage was remembered as having been very vulgar and rude.  He used to laugh at the passengers sea-sickness, and told everyone he hoped to throw half of them overboard after they had died, and then take all their possessions for himself.  He cursed and swore terribly.  In the end, though, he ended up being the first to get sick, and soon died of a very painful disease, and was in fact the first person thrown overboard.  The Pilgrims saw the hand of God in his death, as Bradford wrote "Thus his curses light on his own head, and it was an astonishment to all his fellows for they noted it to be the just hand of God upon him."</a:t>
            </a:r>
          </a:p>
          <a:p>
            <a:endParaRPr lang="en-US" dirty="0"/>
          </a:p>
        </p:txBody>
      </p:sp>
      <p:pic>
        <p:nvPicPr>
          <p:cNvPr id="2050" name="Picture 2" descr="C:\Users\Lynne M. Gorman\AppData\Local\Microsoft\Windows\Temporary Internet Files\Content.IE5\HV6HT5RA\MC900250595[1].wmf"/>
          <p:cNvPicPr>
            <a:picLocks noChangeAspect="1" noChangeArrowheads="1"/>
          </p:cNvPicPr>
          <p:nvPr/>
        </p:nvPicPr>
        <p:blipFill>
          <a:blip r:embed="rId2" cstate="print"/>
          <a:srcRect/>
          <a:stretch>
            <a:fillRect/>
          </a:stretch>
        </p:blipFill>
        <p:spPr bwMode="auto">
          <a:xfrm>
            <a:off x="7466091" y="3702867"/>
            <a:ext cx="1677909" cy="3155133"/>
          </a:xfrm>
          <a:prstGeom prst="rect">
            <a:avLst/>
          </a:prstGeom>
          <a:noFill/>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Pilgrim’s Journey</a:t>
            </a:r>
            <a:endParaRPr lang="en-US" dirty="0"/>
          </a:p>
        </p:txBody>
      </p:sp>
      <p:sp>
        <p:nvSpPr>
          <p:cNvPr id="3" name="Content Placeholder 2"/>
          <p:cNvSpPr>
            <a:spLocks noGrp="1"/>
          </p:cNvSpPr>
          <p:nvPr>
            <p:ph idx="1"/>
          </p:nvPr>
        </p:nvSpPr>
        <p:spPr/>
        <p:txBody>
          <a:bodyPr>
            <a:normAutofit fontScale="77500" lnSpcReduction="20000"/>
          </a:bodyPr>
          <a:lstStyle/>
          <a:p>
            <a:r>
              <a:rPr lang="en-US" dirty="0" smtClean="0"/>
              <a:t>Unfortunately for the passengers, the smooth sailing came to an end about half-way across the ocean.  The </a:t>
            </a:r>
            <a:r>
              <a:rPr lang="en-US" i="1" dirty="0" smtClean="0"/>
              <a:t>Mayflower</a:t>
            </a:r>
            <a:r>
              <a:rPr lang="en-US" dirty="0" smtClean="0"/>
              <a:t> was hit with many strong storms and cross-winds, and the ship was so badly shaken that she became very leaky, with water dripping and falling down upon the passengers that were living between the decks.  The storms were often bad enough that the </a:t>
            </a:r>
            <a:r>
              <a:rPr lang="en-US" i="1" dirty="0" smtClean="0"/>
              <a:t>Mayflower</a:t>
            </a:r>
            <a:r>
              <a:rPr lang="en-US" dirty="0" smtClean="0"/>
              <a:t>'s crew had to take down the sails, and just let the storm blow the ship wherever it wanted.  During one of these bad storms, one of the main beams of the ship bowed and cracked, causing some of the crewmembers and passengers to fear the ship would not be able to continue the voyage.  After consulting with the master, Christopher Jones, it was decided the ship was sturdy, and had a good history of surviving such storms, so a great iron screw was used to raise the main beam back into place.</a:t>
            </a:r>
            <a:endParaRPr lang="en-US" dirty="0"/>
          </a:p>
        </p:txBody>
      </p:sp>
      <p:pic>
        <p:nvPicPr>
          <p:cNvPr id="3074" name="Picture 2" descr="C:\Users\Lynne M. Gorman\AppData\Local\Microsoft\Windows\Temporary Internet Files\Content.IE5\H1EMJCZT\MC900359135[1].wmf"/>
          <p:cNvPicPr>
            <a:picLocks noChangeAspect="1" noChangeArrowheads="1"/>
          </p:cNvPicPr>
          <p:nvPr/>
        </p:nvPicPr>
        <p:blipFill>
          <a:blip r:embed="rId5" cstate="print"/>
          <a:srcRect/>
          <a:stretch>
            <a:fillRect/>
          </a:stretch>
        </p:blipFill>
        <p:spPr bwMode="auto">
          <a:xfrm>
            <a:off x="533400" y="609600"/>
            <a:ext cx="919886" cy="647395"/>
          </a:xfrm>
          <a:prstGeom prst="rect">
            <a:avLst/>
          </a:prstGeom>
          <a:noFill/>
        </p:spPr>
      </p:pic>
      <p:pic>
        <p:nvPicPr>
          <p:cNvPr id="5" name="MS900075027[1].wav">
            <a:hlinkClick r:id="" action="ppaction://media"/>
          </p:cNvPr>
          <p:cNvPicPr>
            <a:picLocks noRot="1" noChangeAspect="1"/>
          </p:cNvPicPr>
          <p:nvPr>
            <a:wavAudioFile r:embed="rId1" name="MS900075027[1].wav"/>
          </p:nvPr>
        </p:nvPicPr>
        <p:blipFill>
          <a:blip r:embed="rId6" cstate="print"/>
          <a:stretch>
            <a:fillRect/>
          </a:stretch>
        </p:blipFill>
        <p:spPr>
          <a:xfrm>
            <a:off x="7924800" y="685800"/>
            <a:ext cx="304800" cy="304800"/>
          </a:xfrm>
          <a:prstGeom prst="rect">
            <a:avLst/>
          </a:prstGeom>
        </p:spPr>
      </p:pic>
      <p:pic>
        <p:nvPicPr>
          <p:cNvPr id="6" name="MS900388262[1].wav">
            <a:hlinkClick r:id="" action="ppaction://media"/>
          </p:cNvPr>
          <p:cNvPicPr>
            <a:picLocks noRot="1" noChangeAspect="1"/>
          </p:cNvPicPr>
          <p:nvPr>
            <a:audioFile r:link="rId2"/>
          </p:nvPr>
        </p:nvPicPr>
        <p:blipFill>
          <a:blip r:embed="rId7" cstate="print"/>
          <a:stretch>
            <a:fillRect/>
          </a:stretch>
        </p:blipFill>
        <p:spPr>
          <a:xfrm>
            <a:off x="8458200" y="685800"/>
            <a:ext cx="304800" cy="304800"/>
          </a:xfrm>
          <a:prstGeom prst="rect">
            <a:avLst/>
          </a:prstGeom>
        </p:spPr>
      </p:pic>
      <p:pic>
        <p:nvPicPr>
          <p:cNvPr id="3075" name="Picture 3" descr="C:\Users\Lynne M. Gorman\AppData\Local\Microsoft\Windows\Temporary Internet Files\Content.IE5\CG99AZGL\MC900366002[1].wmf"/>
          <p:cNvPicPr>
            <a:picLocks noChangeAspect="1" noChangeArrowheads="1"/>
          </p:cNvPicPr>
          <p:nvPr/>
        </p:nvPicPr>
        <p:blipFill>
          <a:blip r:embed="rId8" cstate="print"/>
          <a:srcRect/>
          <a:stretch>
            <a:fillRect/>
          </a:stretch>
        </p:blipFill>
        <p:spPr bwMode="auto">
          <a:xfrm>
            <a:off x="7696200" y="5943600"/>
            <a:ext cx="942746" cy="690372"/>
          </a:xfrm>
          <a:prstGeom prst="rect">
            <a:avLst/>
          </a:prstGeom>
          <a:noFill/>
        </p:spPr>
      </p:pic>
      <p:pic>
        <p:nvPicPr>
          <p:cNvPr id="8" name="MS910220504[1].wav">
            <a:hlinkClick r:id="" action="ppaction://media"/>
          </p:cNvPr>
          <p:cNvPicPr>
            <a:picLocks noRot="1" noChangeAspect="1"/>
          </p:cNvPicPr>
          <p:nvPr>
            <a:audioFile r:link="rId3"/>
          </p:nvPr>
        </p:nvPicPr>
        <p:blipFill>
          <a:blip r:embed="rId9" cstate="print"/>
          <a:stretch>
            <a:fillRect/>
          </a:stretch>
        </p:blipFill>
        <p:spPr>
          <a:xfrm>
            <a:off x="8153400" y="228600"/>
            <a:ext cx="304800" cy="304800"/>
          </a:xfrm>
          <a:prstGeom prst="rect">
            <a:avLst/>
          </a:prstGeom>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5"/>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7575" fill="hold"/>
                                        <p:tgtEl>
                                          <p:spTgt spid="5"/>
                                        </p:tgtEl>
                                      </p:cBhvr>
                                    </p:cmd>
                                  </p:childTnLst>
                                </p:cTn>
                              </p:par>
                            </p:childTnLst>
                          </p:cTn>
                        </p:par>
                      </p:childTnLst>
                    </p:cTn>
                  </p:par>
                </p:childTnLst>
              </p:cTn>
              <p:nextCondLst>
                <p:cond evt="onClick" delay="0">
                  <p:tgtEl>
                    <p:spTgt spid="5"/>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5"/>
                </p:tgtEl>
              </p:cMediaNode>
            </p:audio>
            <p:seq concurrent="1" nextAc="seek">
              <p:cTn id="8" restart="whenNotActive" fill="hold" evtFilter="cancelBubble" nodeType="interactiveSeq">
                <p:stCondLst>
                  <p:cond evt="onClick" delay="0">
                    <p:tgtEl>
                      <p:spTgt spid="6"/>
                    </p:tgtEl>
                  </p:cond>
                </p:stCondLst>
                <p:endSync evt="end" delay="0">
                  <p:rtn val="all"/>
                </p:endSync>
                <p:childTnLst>
                  <p:par>
                    <p:cTn id="9" fill="hold">
                      <p:stCondLst>
                        <p:cond delay="0"/>
                      </p:stCondLst>
                      <p:childTnLst>
                        <p:par>
                          <p:cTn id="10" fill="hold">
                            <p:stCondLst>
                              <p:cond delay="0"/>
                            </p:stCondLst>
                            <p:childTnLst>
                              <p:par>
                                <p:cTn id="11" presetID="1" presetClass="mediacall" presetSubtype="0" fill="hold" nodeType="clickEffect">
                                  <p:stCondLst>
                                    <p:cond delay="0"/>
                                  </p:stCondLst>
                                  <p:childTnLst>
                                    <p:cmd type="call" cmd="playFrom(0.0)">
                                      <p:cBhvr>
                                        <p:cTn id="12" dur="20331" fill="hold"/>
                                        <p:tgtEl>
                                          <p:spTgt spid="6"/>
                                        </p:tgtEl>
                                      </p:cBhvr>
                                    </p:cmd>
                                  </p:childTnLst>
                                </p:cTn>
                              </p:par>
                            </p:childTnLst>
                          </p:cTn>
                        </p:par>
                      </p:childTnLst>
                    </p:cTn>
                  </p:par>
                </p:childTnLst>
              </p:cTn>
              <p:nextCondLst>
                <p:cond evt="onClick" delay="0">
                  <p:tgtEl>
                    <p:spTgt spid="6"/>
                  </p:tgtEl>
                </p:cond>
              </p:nextCondLst>
            </p:seq>
            <p:audio>
              <p:cMediaNode>
                <p:cTn id="13" fill="hold" display="0">
                  <p:stCondLst>
                    <p:cond delay="indefinite"/>
                  </p:stCondLst>
                  <p:endCondLst>
                    <p:cond evt="onNext" delay="0">
                      <p:tgtEl>
                        <p:sldTgt/>
                      </p:tgtEl>
                    </p:cond>
                    <p:cond evt="onPrev" delay="0">
                      <p:tgtEl>
                        <p:sldTgt/>
                      </p:tgtEl>
                    </p:cond>
                    <p:cond evt="onStopAudio" delay="0">
                      <p:tgtEl>
                        <p:sldTgt/>
                      </p:tgtEl>
                    </p:cond>
                  </p:endCondLst>
                </p:cTn>
                <p:tgtEl>
                  <p:spTgt spid="6"/>
                </p:tgtEl>
              </p:cMediaNode>
            </p:audio>
            <p:seq concurrent="1" nextAc="seek">
              <p:cTn id="14" restart="whenNotActive" fill="hold" evtFilter="cancelBubble" nodeType="interactiveSeq">
                <p:stCondLst>
                  <p:cond evt="onClick" delay="0">
                    <p:tgtEl>
                      <p:spTgt spid="8"/>
                    </p:tgtEl>
                  </p:cond>
                </p:stCondLst>
                <p:endSync evt="end" delay="0">
                  <p:rtn val="all"/>
                </p:endSync>
                <p:childTnLst>
                  <p:par>
                    <p:cTn id="15" fill="hold">
                      <p:stCondLst>
                        <p:cond delay="0"/>
                      </p:stCondLst>
                      <p:childTnLst>
                        <p:par>
                          <p:cTn id="16" fill="hold">
                            <p:stCondLst>
                              <p:cond delay="0"/>
                            </p:stCondLst>
                            <p:childTnLst>
                              <p:par>
                                <p:cTn id="17" presetID="1" presetClass="mediacall" presetSubtype="0" fill="hold" nodeType="clickEffect">
                                  <p:stCondLst>
                                    <p:cond delay="0"/>
                                  </p:stCondLst>
                                  <p:childTnLst>
                                    <p:cmd type="call" cmd="playFrom(0.0)">
                                      <p:cBhvr>
                                        <p:cTn id="18" dur="65574" fill="hold"/>
                                        <p:tgtEl>
                                          <p:spTgt spid="8"/>
                                        </p:tgtEl>
                                      </p:cBhvr>
                                    </p:cmd>
                                  </p:childTnLst>
                                </p:cTn>
                              </p:par>
                            </p:childTnLst>
                          </p:cTn>
                        </p:par>
                      </p:childTnLst>
                    </p:cTn>
                  </p:par>
                </p:childTnLst>
              </p:cTn>
              <p:nextCondLst>
                <p:cond evt="onClick" delay="0">
                  <p:tgtEl>
                    <p:spTgt spid="8"/>
                  </p:tgtEl>
                </p:cond>
              </p:nextCondLst>
            </p:seq>
            <p:audio>
              <p:cMediaNode>
                <p:cTn id="19" fill="hold" display="0">
                  <p:stCondLst>
                    <p:cond delay="indefinite"/>
                  </p:stCondLst>
                  <p:endCondLst>
                    <p:cond evt="onNext" delay="0">
                      <p:tgtEl>
                        <p:sldTgt/>
                      </p:tgtEl>
                    </p:cond>
                    <p:cond evt="onPrev" delay="0">
                      <p:tgtEl>
                        <p:sldTgt/>
                      </p:tgtEl>
                    </p:cond>
                    <p:cond evt="onStopAudio" delay="0">
                      <p:tgtEl>
                        <p:sldTgt/>
                      </p:tgtEl>
                    </p:cond>
                  </p:endCondLst>
                </p:cTn>
                <p:tgtEl>
                  <p:spTgt spid="8"/>
                </p:tgtEl>
              </p:cMediaNode>
            </p:audio>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The Pilgrim’s Journey</a:t>
            </a:r>
            <a:endParaRPr lang="en-US" dirty="0"/>
          </a:p>
        </p:txBody>
      </p:sp>
      <p:sp>
        <p:nvSpPr>
          <p:cNvPr id="3" name="Content Placeholder 2"/>
          <p:cNvSpPr>
            <a:spLocks noGrp="1"/>
          </p:cNvSpPr>
          <p:nvPr>
            <p:ph idx="1"/>
          </p:nvPr>
        </p:nvSpPr>
        <p:spPr>
          <a:xfrm>
            <a:off x="914400" y="1524000"/>
            <a:ext cx="7772400" cy="4785360"/>
          </a:xfrm>
        </p:spPr>
        <p:txBody>
          <a:bodyPr>
            <a:normAutofit fontScale="92500" lnSpcReduction="20000"/>
          </a:bodyPr>
          <a:lstStyle/>
          <a:p>
            <a:r>
              <a:rPr lang="en-US" dirty="0" smtClean="0"/>
              <a:t>During another storm, passenger John Howland happened to come above deck, and was swept off the ship into the ocean.  He just managed to grab a hold of the topsail halyards, and held on long enough for the </a:t>
            </a:r>
            <a:r>
              <a:rPr lang="en-US" i="1" dirty="0" smtClean="0"/>
              <a:t>Mayflower</a:t>
            </a:r>
            <a:r>
              <a:rPr lang="en-US" dirty="0" smtClean="0"/>
              <a:t>'s crew to rescue him with a boathook.  William Bradford noted, "though he was something ill with it, yet he lived many years after and became a profitable member both of church and commonwealth".  Howland is an ancestor to many people, including Presidents Franklin Roosevelt and George Bush, actor Humphrey Bogart, and founder of the Mormons Joseph Smith.</a:t>
            </a:r>
          </a:p>
          <a:p>
            <a:endParaRPr lang="en-US" dirty="0"/>
          </a:p>
        </p:txBody>
      </p:sp>
      <p:pic>
        <p:nvPicPr>
          <p:cNvPr id="4098" name="Picture 2" descr="C:\Users\Lynne M. Gorman\AppData\Local\Microsoft\Windows\Temporary Internet Files\Content.IE5\H1EMJCZT\MC900312152[1].wmf"/>
          <p:cNvPicPr>
            <a:picLocks noChangeAspect="1" noChangeArrowheads="1"/>
          </p:cNvPicPr>
          <p:nvPr/>
        </p:nvPicPr>
        <p:blipFill>
          <a:blip r:embed="rId2" cstate="print"/>
          <a:srcRect/>
          <a:stretch>
            <a:fillRect/>
          </a:stretch>
        </p:blipFill>
        <p:spPr bwMode="auto">
          <a:xfrm>
            <a:off x="0" y="228600"/>
            <a:ext cx="1336853" cy="1865376"/>
          </a:xfrm>
          <a:prstGeom prst="rect">
            <a:avLst/>
          </a:prstGeom>
          <a:noFill/>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Pilgrim’s Journey</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Finally, the passengers and crew began to sense they were getting close to land.  Three days out, a young boy, William Button, who came on the </a:t>
            </a:r>
            <a:r>
              <a:rPr lang="en-US" i="1" dirty="0" smtClean="0"/>
              <a:t>Mayflower</a:t>
            </a:r>
            <a:r>
              <a:rPr lang="en-US" dirty="0" smtClean="0"/>
              <a:t> in the custody of doctor Samuel Fuller, died.  He was the first passenger to die, and the only passenger to die while the ship was at sea.  On the morning of November 9, after more than two months at sea (not to mention a month of delays on board the ships back in England), they spotted land, which they later found to be Cape Cod.  After 2750 miles, traveling at an average speed of just under 2 mph, the voyage was nearly over.</a:t>
            </a:r>
          </a:p>
          <a:p>
            <a:endParaRPr lang="en-US" dirty="0"/>
          </a:p>
        </p:txBody>
      </p:sp>
      <p:pic>
        <p:nvPicPr>
          <p:cNvPr id="5122" name="Picture 2" descr="C:\Users\Lynne M. Gorman\AppData\Local\Microsoft\Windows\Temporary Internet Files\Content.IE5\CG99AZGL\MC900051020[1].wmf"/>
          <p:cNvPicPr>
            <a:picLocks noChangeAspect="1" noChangeArrowheads="1"/>
          </p:cNvPicPr>
          <p:nvPr/>
        </p:nvPicPr>
        <p:blipFill>
          <a:blip r:embed="rId2" cstate="print"/>
          <a:srcRect/>
          <a:stretch>
            <a:fillRect/>
          </a:stretch>
        </p:blipFill>
        <p:spPr bwMode="auto">
          <a:xfrm>
            <a:off x="0" y="0"/>
            <a:ext cx="1904695" cy="1542593"/>
          </a:xfrm>
          <a:prstGeom prst="rect">
            <a:avLst/>
          </a:prstGeom>
          <a:noFill/>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Mayflower Finds Land</a:t>
            </a:r>
            <a:endParaRPr lang="en-US" dirty="0"/>
          </a:p>
        </p:txBody>
      </p:sp>
      <p:pic>
        <p:nvPicPr>
          <p:cNvPr id="8" name="William_Bradford_part_3_[www.keepvid.com].mp4">
            <a:hlinkClick r:id="" action="ppaction://media"/>
          </p:cNvPr>
          <p:cNvPicPr>
            <a:picLocks noGrp="1" noRot="1" noChangeAspect="1"/>
          </p:cNvPicPr>
          <p:nvPr>
            <p:ph idx="1"/>
            <a:videoFile r:link="rId1"/>
          </p:nvPr>
        </p:nvPicPr>
        <p:blipFill>
          <a:blip r:embed="rId3" cstate="print"/>
          <a:stretch>
            <a:fillRect/>
          </a:stretch>
        </p:blipFill>
        <p:spPr>
          <a:xfrm>
            <a:off x="1600200" y="1447800"/>
            <a:ext cx="5907617" cy="4430713"/>
          </a:xfrm>
          <a:prstGeom prst="rect">
            <a:avLst/>
          </a:prstGeom>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8"/>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8"/>
                                        </p:tgtEl>
                                      </p:cBhvr>
                                    </p:cmd>
                                  </p:childTnLst>
                                </p:cTn>
                              </p:par>
                            </p:childTnLst>
                          </p:cTn>
                        </p:par>
                      </p:childTnLst>
                    </p:cTn>
                  </p:par>
                </p:childTnLst>
              </p:cTn>
              <p:nextCondLst>
                <p:cond evt="onClick" delay="0">
                  <p:tgtEl>
                    <p:spTgt spid="8"/>
                  </p:tgtEl>
                </p:cond>
              </p:nextCondLst>
            </p:seq>
            <p:video>
              <p:cMediaNode>
                <p:cTn id="7" fill="hold" display="0">
                  <p:stCondLst>
                    <p:cond delay="indefinite"/>
                  </p:stCondLst>
                  <p:endCondLst>
                    <p:cond evt="onNext" delay="0">
                      <p:tgtEl>
                        <p:sldTgt/>
                      </p:tgtEl>
                    </p:cond>
                    <p:cond evt="onPrev" delay="0">
                      <p:tgtEl>
                        <p:sldTgt/>
                      </p:tgtEl>
                    </p:cond>
                  </p:endCondLst>
                </p:cTn>
                <p:tgtEl>
                  <p:spTgt spid="8"/>
                </p:tgtEl>
              </p:cMediaNode>
            </p:video>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Another Video for You </a:t>
            </a:r>
            <a:r>
              <a:rPr lang="en-US" dirty="0" smtClean="0">
                <a:sym typeface="Wingdings" pitchFamily="2" charset="2"/>
              </a:rPr>
              <a:t></a:t>
            </a:r>
            <a:br>
              <a:rPr lang="en-US" dirty="0" smtClean="0">
                <a:sym typeface="Wingdings" pitchFamily="2" charset="2"/>
              </a:rPr>
            </a:br>
            <a:endParaRPr lang="en-US" dirty="0"/>
          </a:p>
        </p:txBody>
      </p:sp>
      <p:pic>
        <p:nvPicPr>
          <p:cNvPr id="4" name="This_is_America_Charlie_Brown,_The_Mayflower_Voyagers_Part_1_[www.keepvid.com].mp4">
            <a:hlinkClick r:id="" action="ppaction://media"/>
          </p:cNvPr>
          <p:cNvPicPr>
            <a:picLocks noGrp="1" noRot="1" noChangeAspect="1"/>
          </p:cNvPicPr>
          <p:nvPr>
            <p:ph idx="1"/>
            <a:videoFile r:link="rId1"/>
          </p:nvPr>
        </p:nvPicPr>
        <p:blipFill>
          <a:blip r:embed="rId3" cstate="print"/>
          <a:stretch>
            <a:fillRect/>
          </a:stretch>
        </p:blipFill>
        <p:spPr>
          <a:xfrm>
            <a:off x="1143000" y="1382713"/>
            <a:ext cx="6934200" cy="5200650"/>
          </a:xfrm>
          <a:prstGeom prst="rect">
            <a:avLst/>
          </a:prstGeom>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4"/>
                                        </p:tgtEl>
                                      </p:cBhvr>
                                    </p:cmd>
                                  </p:childTnLst>
                                </p:cTn>
                              </p:par>
                            </p:childTnLst>
                          </p:cTn>
                        </p:par>
                      </p:childTnLst>
                    </p:cTn>
                  </p:par>
                </p:childTnLst>
              </p:cTn>
              <p:nextCondLst>
                <p:cond evt="onClick" delay="0">
                  <p:tgtEl>
                    <p:spTgt spid="4"/>
                  </p:tgtEl>
                </p:cond>
              </p:nextCondLst>
            </p:seq>
            <p:video>
              <p:cMediaNode>
                <p:cTn id="7" fill="hold" display="0">
                  <p:stCondLst>
                    <p:cond delay="indefinite"/>
                  </p:stCondLst>
                  <p:endCondLst>
                    <p:cond evt="onNext" delay="0">
                      <p:tgtEl>
                        <p:sldTgt/>
                      </p:tgtEl>
                    </p:cond>
                    <p:cond evt="onPrev" delay="0">
                      <p:tgtEl>
                        <p:sldTgt/>
                      </p:tgtEl>
                    </p:cond>
                  </p:endCondLst>
                </p:cTn>
                <p:tgtEl>
                  <p:spTgt spid="4"/>
                </p:tgtEl>
              </p:cMediaNode>
            </p:video>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Mayflower Compact</a:t>
            </a:r>
            <a:endParaRPr lang="en-US" dirty="0"/>
          </a:p>
        </p:txBody>
      </p:sp>
      <p:sp>
        <p:nvSpPr>
          <p:cNvPr id="3" name="Content Placeholder 2"/>
          <p:cNvSpPr>
            <a:spLocks noGrp="1"/>
          </p:cNvSpPr>
          <p:nvPr>
            <p:ph sz="half" idx="1"/>
          </p:nvPr>
        </p:nvSpPr>
        <p:spPr/>
        <p:txBody>
          <a:bodyPr/>
          <a:lstStyle/>
          <a:p>
            <a:r>
              <a:rPr lang="en-US" dirty="0" smtClean="0"/>
              <a:t>Before departing the ship for shore the Pilgrims made a written plan of government called the Mayflower Compact.  All adult males aboard the Mayflower were asked to sign the compact.</a:t>
            </a:r>
            <a:endParaRPr lang="en-US" dirty="0"/>
          </a:p>
        </p:txBody>
      </p:sp>
      <p:pic>
        <p:nvPicPr>
          <p:cNvPr id="5" name="The_Mayflower_Compact_-_Drive_Thru_History_[www.keepvid.com].mp4">
            <a:hlinkClick r:id="" action="ppaction://media"/>
          </p:cNvPr>
          <p:cNvPicPr>
            <a:picLocks noGrp="1" noRot="1" noChangeAspect="1"/>
          </p:cNvPicPr>
          <p:nvPr>
            <p:ph sz="half" idx="2"/>
            <a:videoFile r:link="rId1"/>
          </p:nvPr>
        </p:nvPicPr>
        <p:blipFill>
          <a:blip r:embed="rId3" cstate="print"/>
          <a:stretch>
            <a:fillRect/>
          </a:stretch>
        </p:blipFill>
        <p:spPr>
          <a:xfrm>
            <a:off x="5143500" y="2719388"/>
            <a:ext cx="3048000" cy="2286000"/>
          </a:xfrm>
          <a:prstGeom prst="rect">
            <a:avLst/>
          </a:prstGeom>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5"/>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5"/>
                                        </p:tgtEl>
                                      </p:cBhvr>
                                    </p:cmd>
                                  </p:childTnLst>
                                </p:cTn>
                              </p:par>
                            </p:childTnLst>
                          </p:cTn>
                        </p:par>
                      </p:childTnLst>
                    </p:cTn>
                  </p:par>
                </p:childTnLst>
              </p:cTn>
              <p:nextCondLst>
                <p:cond evt="onClick" delay="0">
                  <p:tgtEl>
                    <p:spTgt spid="5"/>
                  </p:tgtEl>
                </p:cond>
              </p:nextCondLst>
            </p:seq>
            <p:video>
              <p:cMediaNode>
                <p:cTn id="7" fill="hold" display="0">
                  <p:stCondLst>
                    <p:cond delay="indefinite"/>
                  </p:stCondLst>
                  <p:endCondLst>
                    <p:cond evt="onNext" delay="0">
                      <p:tgtEl>
                        <p:sldTgt/>
                      </p:tgtEl>
                    </p:cond>
                    <p:cond evt="onPrev" delay="0">
                      <p:tgtEl>
                        <p:sldTgt/>
                      </p:tgtEl>
                    </p:cond>
                  </p:endCondLst>
                </p:cTn>
                <p:tgtEl>
                  <p:spTgt spid="5"/>
                </p:tgtEl>
              </p:cMediaNode>
            </p:video>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start of Plymouth Colony</a:t>
            </a:r>
            <a:endParaRPr lang="en-US" dirty="0"/>
          </a:p>
        </p:txBody>
      </p:sp>
      <p:sp>
        <p:nvSpPr>
          <p:cNvPr id="3" name="Content Placeholder 2"/>
          <p:cNvSpPr>
            <a:spLocks noGrp="1"/>
          </p:cNvSpPr>
          <p:nvPr>
            <p:ph sz="half" idx="1"/>
          </p:nvPr>
        </p:nvSpPr>
        <p:spPr/>
        <p:txBody>
          <a:bodyPr/>
          <a:lstStyle/>
          <a:p>
            <a:r>
              <a:rPr lang="en-US" dirty="0" smtClean="0"/>
              <a:t>The Pilgrims set foot on solid land in November of 1620.  </a:t>
            </a:r>
          </a:p>
          <a:p>
            <a:pPr lvl="1"/>
            <a:r>
              <a:rPr lang="en-US" dirty="0" smtClean="0"/>
              <a:t>It was not the best time of year to start a colony (think what it’s like outside in November </a:t>
            </a:r>
            <a:r>
              <a:rPr lang="en-US" dirty="0" smtClean="0">
                <a:sym typeface="Wingdings" pitchFamily="2" charset="2"/>
              </a:rPr>
              <a:t>)</a:t>
            </a:r>
          </a:p>
          <a:p>
            <a:pPr lvl="1"/>
            <a:r>
              <a:rPr lang="en-US" dirty="0" smtClean="0">
                <a:sym typeface="Wingdings" pitchFamily="2" charset="2"/>
              </a:rPr>
              <a:t>The Pilgrims faced starvation and disease.</a:t>
            </a:r>
            <a:endParaRPr lang="en-US" dirty="0"/>
          </a:p>
        </p:txBody>
      </p:sp>
      <p:pic>
        <p:nvPicPr>
          <p:cNvPr id="5" name="Content Placeholder 4" descr="first-landing-pilgrims-HUS1-57-thumb.jpg"/>
          <p:cNvPicPr>
            <a:picLocks noGrp="1" noChangeAspect="1"/>
          </p:cNvPicPr>
          <p:nvPr>
            <p:ph sz="half" idx="2"/>
          </p:nvPr>
        </p:nvPicPr>
        <p:blipFill>
          <a:blip r:embed="rId2" cstate="print"/>
          <a:stretch>
            <a:fillRect/>
          </a:stretch>
        </p:blipFill>
        <p:spPr>
          <a:xfrm>
            <a:off x="4648200" y="2529793"/>
            <a:ext cx="4038600" cy="2666777"/>
          </a:xfrm>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Plymouth Colony</a:t>
            </a:r>
            <a:endParaRPr lang="en-US" dirty="0"/>
          </a:p>
        </p:txBody>
      </p:sp>
      <p:sp>
        <p:nvSpPr>
          <p:cNvPr id="6" name="Content Placeholder 5"/>
          <p:cNvSpPr>
            <a:spLocks noGrp="1"/>
          </p:cNvSpPr>
          <p:nvPr>
            <p:ph sz="half" idx="1"/>
          </p:nvPr>
        </p:nvSpPr>
        <p:spPr/>
        <p:txBody>
          <a:bodyPr>
            <a:normAutofit lnSpcReduction="10000"/>
          </a:bodyPr>
          <a:lstStyle/>
          <a:p>
            <a:r>
              <a:rPr lang="en-US" dirty="0" smtClean="0"/>
              <a:t>In the first three months at Plymouth, nearly half of the settlers died.</a:t>
            </a:r>
          </a:p>
          <a:p>
            <a:r>
              <a:rPr lang="en-US" dirty="0" smtClean="0"/>
              <a:t>During the first Spring, a native named </a:t>
            </a:r>
            <a:r>
              <a:rPr lang="en-US" dirty="0" smtClean="0"/>
              <a:t>Samoset </a:t>
            </a:r>
            <a:r>
              <a:rPr lang="en-US" dirty="0" smtClean="0"/>
              <a:t>walked into the colony and called out “Welcome Englishmen”</a:t>
            </a:r>
            <a:endParaRPr lang="en-US" dirty="0"/>
          </a:p>
        </p:txBody>
      </p:sp>
      <p:pic>
        <p:nvPicPr>
          <p:cNvPr id="7" name="William_Bradford_part_5_[www.keepvid.com].mp4">
            <a:hlinkClick r:id="" action="ppaction://media"/>
          </p:cNvPr>
          <p:cNvPicPr>
            <a:picLocks noGrp="1" noRot="1" noChangeAspect="1"/>
          </p:cNvPicPr>
          <p:nvPr>
            <p:ph sz="half" idx="2"/>
            <a:videoFile r:link="rId1"/>
          </p:nvPr>
        </p:nvPicPr>
        <p:blipFill>
          <a:blip r:embed="rId3" cstate="print"/>
          <a:stretch>
            <a:fillRect/>
          </a:stretch>
        </p:blipFill>
        <p:spPr>
          <a:xfrm>
            <a:off x="5143500" y="2719388"/>
            <a:ext cx="3048000" cy="2286000"/>
          </a:xfrm>
          <a:prstGeom prst="rect">
            <a:avLst/>
          </a:prstGeom>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7"/>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7"/>
                                        </p:tgtEl>
                                      </p:cBhvr>
                                    </p:cmd>
                                  </p:childTnLst>
                                </p:cTn>
                              </p:par>
                            </p:childTnLst>
                          </p:cTn>
                        </p:par>
                      </p:childTnLst>
                    </p:cTn>
                  </p:par>
                </p:childTnLst>
              </p:cTn>
              <p:nextCondLst>
                <p:cond evt="onClick" delay="0">
                  <p:tgtEl>
                    <p:spTgt spid="7"/>
                  </p:tgtEl>
                </p:cond>
              </p:nextCondLst>
            </p:seq>
            <p:video>
              <p:cMediaNode>
                <p:cTn id="7" fill="hold" display="0">
                  <p:stCondLst>
                    <p:cond delay="indefinite"/>
                  </p:stCondLst>
                  <p:endCondLst>
                    <p:cond evt="onNext" delay="0">
                      <p:tgtEl>
                        <p:sldTgt/>
                      </p:tgtEl>
                    </p:cond>
                    <p:cond evt="onPrev" delay="0">
                      <p:tgtEl>
                        <p:sldTgt/>
                      </p:tgtEl>
                    </p:cond>
                  </p:endCondLst>
                </p:cTn>
                <p:tgtEl>
                  <p:spTgt spid="7"/>
                </p:tgtEl>
              </p:cMediaNode>
            </p:video>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Plymouth Colony meets Squanto</a:t>
            </a:r>
            <a:endParaRPr lang="en-US" dirty="0"/>
          </a:p>
        </p:txBody>
      </p:sp>
      <p:sp>
        <p:nvSpPr>
          <p:cNvPr id="3" name="Content Placeholder 2"/>
          <p:cNvSpPr>
            <a:spLocks noGrp="1"/>
          </p:cNvSpPr>
          <p:nvPr>
            <p:ph sz="half" idx="1"/>
          </p:nvPr>
        </p:nvSpPr>
        <p:spPr/>
        <p:txBody>
          <a:bodyPr/>
          <a:lstStyle/>
          <a:p>
            <a:r>
              <a:rPr lang="en-US" dirty="0" smtClean="0"/>
              <a:t>Samoset introduced the Pilgrims to another important ally named Squanto.</a:t>
            </a:r>
          </a:p>
          <a:p>
            <a:endParaRPr lang="en-US" dirty="0" smtClean="0"/>
          </a:p>
          <a:p>
            <a:pPr lvl="1"/>
            <a:r>
              <a:rPr lang="en-US" dirty="0" smtClean="0"/>
              <a:t>Squanto helped the Pilgrims create a treaty of peace with the Wampanoag tribe. </a:t>
            </a:r>
            <a:endParaRPr lang="en-US" dirty="0"/>
          </a:p>
        </p:txBody>
      </p:sp>
      <p:pic>
        <p:nvPicPr>
          <p:cNvPr id="5" name="William_Bradford_part_6_[www.keepvid.com].mp4">
            <a:hlinkClick r:id="" action="ppaction://media"/>
          </p:cNvPr>
          <p:cNvPicPr>
            <a:picLocks noGrp="1" noRot="1" noChangeAspect="1"/>
          </p:cNvPicPr>
          <p:nvPr>
            <p:ph sz="half" idx="2"/>
            <a:videoFile r:link="rId1"/>
          </p:nvPr>
        </p:nvPicPr>
        <p:blipFill>
          <a:blip r:embed="rId3" cstate="print"/>
          <a:stretch>
            <a:fillRect/>
          </a:stretch>
        </p:blipFill>
        <p:spPr>
          <a:xfrm>
            <a:off x="4343400" y="1828800"/>
            <a:ext cx="4343400" cy="3962400"/>
          </a:xfrm>
          <a:prstGeom prst="rect">
            <a:avLst/>
          </a:prstGeom>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5"/>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5"/>
                                        </p:tgtEl>
                                      </p:cBhvr>
                                    </p:cmd>
                                  </p:childTnLst>
                                </p:cTn>
                              </p:par>
                            </p:childTnLst>
                          </p:cTn>
                        </p:par>
                      </p:childTnLst>
                    </p:cTn>
                  </p:par>
                </p:childTnLst>
              </p:cTn>
              <p:nextCondLst>
                <p:cond evt="onClick" delay="0">
                  <p:tgtEl>
                    <p:spTgt spid="5"/>
                  </p:tgtEl>
                </p:cond>
              </p:nextCondLst>
            </p:seq>
            <p:video>
              <p:cMediaNode>
                <p:cTn id="7" fill="hold" display="0">
                  <p:stCondLst>
                    <p:cond delay="indefinite"/>
                  </p:stCondLst>
                  <p:endCondLst>
                    <p:cond evt="onNext" delay="0">
                      <p:tgtEl>
                        <p:sldTgt/>
                      </p:tgtEl>
                    </p:cond>
                    <p:cond evt="onPrev" delay="0">
                      <p:tgtEl>
                        <p:sldTgt/>
                      </p:tgtEl>
                    </p:cond>
                  </p:endCondLst>
                </p:cTn>
                <p:tgtEl>
                  <p:spTgt spid="5"/>
                </p:tgtEl>
              </p:cMediaNode>
            </p:video>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King Henry the Eighth and the Church of England</a:t>
            </a:r>
            <a:endParaRPr lang="en-US" dirty="0"/>
          </a:p>
        </p:txBody>
      </p:sp>
      <p:sp>
        <p:nvSpPr>
          <p:cNvPr id="6" name="Text Placeholder 5"/>
          <p:cNvSpPr>
            <a:spLocks noGrp="1"/>
          </p:cNvSpPr>
          <p:nvPr>
            <p:ph type="body" idx="2"/>
          </p:nvPr>
        </p:nvSpPr>
        <p:spPr/>
        <p:txBody>
          <a:bodyPr/>
          <a:lstStyle/>
          <a:p>
            <a:r>
              <a:rPr lang="en-US" sz="1600" dirty="0" smtClean="0"/>
              <a:t>In the early 1500’s  King Henry of England broke away from the catholic church.  He then created a new church, the Church of England. EVERYONE in England had to belong to this church.  However, some people grew tired of this new church because they felt it was very similar to the problems of the catholic church.  One group that separated from the  Church of England was known as the SEPARATISTS.   By pulling away from the king’s church this group was often persecuted for their beliefs.</a:t>
            </a:r>
          </a:p>
          <a:p>
            <a:endParaRPr lang="en-US" dirty="0"/>
          </a:p>
        </p:txBody>
      </p:sp>
      <p:pic>
        <p:nvPicPr>
          <p:cNvPr id="7" name="The_Church_of_England_-_Drive_Thru_History_[www.keepvid.com].mp4">
            <a:hlinkClick r:id="" action="ppaction://media"/>
          </p:cNvPr>
          <p:cNvPicPr>
            <a:picLocks noGrp="1" noRot="1" noChangeAspect="1"/>
          </p:cNvPicPr>
          <p:nvPr>
            <p:ph sz="half" idx="1"/>
            <a:videoFile r:link="rId1"/>
          </p:nvPr>
        </p:nvPicPr>
        <p:blipFill>
          <a:blip r:embed="rId3" cstate="print"/>
          <a:stretch>
            <a:fillRect/>
          </a:stretch>
        </p:blipFill>
        <p:spPr>
          <a:xfrm>
            <a:off x="3794125" y="1219200"/>
            <a:ext cx="4978400" cy="3733800"/>
          </a:xfrm>
          <a:prstGeom prst="rect">
            <a:avLst/>
          </a:prstGeom>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7"/>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7"/>
                                        </p:tgtEl>
                                      </p:cBhvr>
                                    </p:cmd>
                                  </p:childTnLst>
                                </p:cTn>
                              </p:par>
                            </p:childTnLst>
                          </p:cTn>
                        </p:par>
                      </p:childTnLst>
                    </p:cTn>
                  </p:par>
                </p:childTnLst>
              </p:cTn>
              <p:nextCondLst>
                <p:cond evt="onClick" delay="0">
                  <p:tgtEl>
                    <p:spTgt spid="7"/>
                  </p:tgtEl>
                </p:cond>
              </p:nextCondLst>
            </p:seq>
            <p:video>
              <p:cMediaNode>
                <p:cTn id="7" fill="hold" display="0">
                  <p:stCondLst>
                    <p:cond delay="indefinite"/>
                  </p:stCondLst>
                  <p:endCondLst>
                    <p:cond evt="onNext" delay="0">
                      <p:tgtEl>
                        <p:sldTgt/>
                      </p:tgtEl>
                    </p:cond>
                    <p:cond evt="onPrev" delay="0">
                      <p:tgtEl>
                        <p:sldTgt/>
                      </p:tgtEl>
                    </p:cond>
                  </p:endCondLst>
                </p:cTn>
                <p:tgtEl>
                  <p:spTgt spid="7"/>
                </p:tgtEl>
              </p:cMediaNode>
            </p:video>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Squanto moves to Plymouth Colony</a:t>
            </a:r>
            <a:endParaRPr lang="en-US" dirty="0"/>
          </a:p>
        </p:txBody>
      </p:sp>
      <p:pic>
        <p:nvPicPr>
          <p:cNvPr id="5" name="William_Bradford_part_7_[www.keepvid.com].mp4">
            <a:hlinkClick r:id="" action="ppaction://media"/>
          </p:cNvPr>
          <p:cNvPicPr>
            <a:picLocks noGrp="1" noRot="1" noChangeAspect="1"/>
          </p:cNvPicPr>
          <p:nvPr>
            <p:ph idx="1"/>
            <a:videoFile r:link="rId1"/>
          </p:nvPr>
        </p:nvPicPr>
        <p:blipFill>
          <a:blip r:embed="rId3" cstate="print"/>
          <a:stretch>
            <a:fillRect/>
          </a:stretch>
        </p:blipFill>
        <p:spPr>
          <a:xfrm>
            <a:off x="1636183" y="1752600"/>
            <a:ext cx="5907617" cy="4430713"/>
          </a:xfrm>
          <a:prstGeom prst="rect">
            <a:avLst/>
          </a:prstGeom>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5"/>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5"/>
                                        </p:tgtEl>
                                      </p:cBhvr>
                                    </p:cmd>
                                  </p:childTnLst>
                                </p:cTn>
                              </p:par>
                            </p:childTnLst>
                          </p:cTn>
                        </p:par>
                      </p:childTnLst>
                    </p:cTn>
                  </p:par>
                </p:childTnLst>
              </p:cTn>
              <p:nextCondLst>
                <p:cond evt="onClick" delay="0">
                  <p:tgtEl>
                    <p:spTgt spid="5"/>
                  </p:tgtEl>
                </p:cond>
              </p:nextCondLst>
            </p:seq>
            <p:video>
              <p:cMediaNode>
                <p:cTn id="7" fill="hold" display="0">
                  <p:stCondLst>
                    <p:cond delay="indefinite"/>
                  </p:stCondLst>
                  <p:endCondLst>
                    <p:cond evt="onNext" delay="0">
                      <p:tgtEl>
                        <p:sldTgt/>
                      </p:tgtEl>
                    </p:cond>
                    <p:cond evt="onPrev" delay="0">
                      <p:tgtEl>
                        <p:sldTgt/>
                      </p:tgtEl>
                    </p:cond>
                  </p:endCondLst>
                </p:cTn>
                <p:tgtEl>
                  <p:spTgt spid="5"/>
                </p:tgtEl>
              </p:cMediaNode>
            </p:video>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Squanto and the Pilgrims</a:t>
            </a:r>
            <a:endParaRPr lang="en-US" dirty="0"/>
          </a:p>
        </p:txBody>
      </p:sp>
      <p:sp>
        <p:nvSpPr>
          <p:cNvPr id="3" name="Content Placeholder 2"/>
          <p:cNvSpPr>
            <a:spLocks noGrp="1"/>
          </p:cNvSpPr>
          <p:nvPr>
            <p:ph sz="half" idx="1"/>
          </p:nvPr>
        </p:nvSpPr>
        <p:spPr/>
        <p:txBody>
          <a:bodyPr/>
          <a:lstStyle/>
          <a:p>
            <a:pPr lvl="1"/>
            <a:r>
              <a:rPr lang="en-US" dirty="0" smtClean="0"/>
              <a:t>Squanto also taught the Pilgrims where the best hunting spots were, as well as the best fishing spots.</a:t>
            </a:r>
          </a:p>
          <a:p>
            <a:pPr lvl="1"/>
            <a:r>
              <a:rPr lang="en-US" dirty="0" smtClean="0"/>
              <a:t>Squanto is also responsible for teaching the Pilgrims </a:t>
            </a:r>
            <a:r>
              <a:rPr lang="en-US" dirty="0" smtClean="0"/>
              <a:t>how </a:t>
            </a:r>
            <a:r>
              <a:rPr lang="en-US" dirty="0" smtClean="0"/>
              <a:t>to grow corn in the rocky New England soil.</a:t>
            </a:r>
          </a:p>
          <a:p>
            <a:endParaRPr lang="en-US" dirty="0"/>
          </a:p>
        </p:txBody>
      </p:sp>
      <p:pic>
        <p:nvPicPr>
          <p:cNvPr id="7" name="Content Placeholder 6" descr="SquantoTchsPs.JPG"/>
          <p:cNvPicPr>
            <a:picLocks noGrp="1" noChangeAspect="1"/>
          </p:cNvPicPr>
          <p:nvPr>
            <p:ph sz="half" idx="2"/>
          </p:nvPr>
        </p:nvPicPr>
        <p:blipFill>
          <a:blip r:embed="rId2" cstate="print"/>
          <a:stretch>
            <a:fillRect/>
          </a:stretch>
        </p:blipFill>
        <p:spPr>
          <a:xfrm>
            <a:off x="4829206" y="1600200"/>
            <a:ext cx="3676587" cy="4525963"/>
          </a:xfrm>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First Thanksgiving</a:t>
            </a:r>
            <a:endParaRPr lang="en-US" dirty="0"/>
          </a:p>
        </p:txBody>
      </p:sp>
      <p:sp>
        <p:nvSpPr>
          <p:cNvPr id="6" name="Content Placeholder 5"/>
          <p:cNvSpPr>
            <a:spLocks noGrp="1"/>
          </p:cNvSpPr>
          <p:nvPr>
            <p:ph sz="half" idx="1"/>
          </p:nvPr>
        </p:nvSpPr>
        <p:spPr/>
        <p:txBody>
          <a:bodyPr>
            <a:normAutofit fontScale="92500" lnSpcReduction="10000"/>
          </a:bodyPr>
          <a:lstStyle/>
          <a:p>
            <a:r>
              <a:rPr lang="en-US" dirty="0" smtClean="0"/>
              <a:t>Thanks to Squanto’s efforts..the Pilgrims survived and that fall they gathered their first harvest.</a:t>
            </a:r>
          </a:p>
          <a:p>
            <a:endParaRPr lang="en-US" dirty="0" smtClean="0"/>
          </a:p>
          <a:p>
            <a:r>
              <a:rPr lang="en-US" dirty="0" smtClean="0"/>
              <a:t>The Pilgrims decided to hold a great celebration and invited the Wampanoag to join them as a gesture of gratitude.</a:t>
            </a:r>
            <a:endParaRPr lang="en-US" dirty="0"/>
          </a:p>
        </p:txBody>
      </p:sp>
      <p:pic>
        <p:nvPicPr>
          <p:cNvPr id="8" name="William_Bradford_part_10_[www.keepvid.com].mp4">
            <a:hlinkClick r:id="" action="ppaction://media"/>
          </p:cNvPr>
          <p:cNvPicPr>
            <a:picLocks noGrp="1" noRot="1" noChangeAspect="1"/>
          </p:cNvPicPr>
          <p:nvPr>
            <p:ph sz="half" idx="2"/>
            <a:videoFile r:link="rId1"/>
          </p:nvPr>
        </p:nvPicPr>
        <p:blipFill>
          <a:blip r:embed="rId3" cstate="print"/>
          <a:stretch>
            <a:fillRect/>
          </a:stretch>
        </p:blipFill>
        <p:spPr>
          <a:xfrm>
            <a:off x="5143500" y="1676400"/>
            <a:ext cx="3697716" cy="4038600"/>
          </a:xfrm>
          <a:prstGeom prst="rect">
            <a:avLst/>
          </a:prstGeom>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8"/>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8"/>
                                        </p:tgtEl>
                                      </p:cBhvr>
                                    </p:cmd>
                                  </p:childTnLst>
                                </p:cTn>
                              </p:par>
                            </p:childTnLst>
                          </p:cTn>
                        </p:par>
                      </p:childTnLst>
                    </p:cTn>
                  </p:par>
                </p:childTnLst>
              </p:cTn>
              <p:nextCondLst>
                <p:cond evt="onClick" delay="0">
                  <p:tgtEl>
                    <p:spTgt spid="8"/>
                  </p:tgtEl>
                </p:cond>
              </p:nextCondLst>
            </p:seq>
            <p:video>
              <p:cMediaNode>
                <p:cTn id="7" fill="hold" display="0">
                  <p:stCondLst>
                    <p:cond delay="indefinite"/>
                  </p:stCondLst>
                  <p:endCondLst>
                    <p:cond evt="onNext" delay="0">
                      <p:tgtEl>
                        <p:sldTgt/>
                      </p:tgtEl>
                    </p:cond>
                    <p:cond evt="onPrev" delay="0">
                      <p:tgtEl>
                        <p:sldTgt/>
                      </p:tgtEl>
                    </p:cond>
                  </p:endCondLst>
                </p:cTn>
                <p:tgtEl>
                  <p:spTgt spid="8"/>
                </p:tgtEl>
              </p:cMediaNode>
            </p:video>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Puritans Arrive</a:t>
            </a:r>
            <a:endParaRPr lang="en-US" dirty="0"/>
          </a:p>
        </p:txBody>
      </p:sp>
      <p:sp>
        <p:nvSpPr>
          <p:cNvPr id="3" name="Content Placeholder 2"/>
          <p:cNvSpPr>
            <a:spLocks noGrp="1"/>
          </p:cNvSpPr>
          <p:nvPr>
            <p:ph sz="half" idx="1"/>
          </p:nvPr>
        </p:nvSpPr>
        <p:spPr/>
        <p:txBody>
          <a:bodyPr/>
          <a:lstStyle/>
          <a:p>
            <a:r>
              <a:rPr lang="en-US" dirty="0" smtClean="0"/>
              <a:t>In 1630, another group sailed for England to North America.</a:t>
            </a:r>
          </a:p>
          <a:p>
            <a:r>
              <a:rPr lang="en-US" dirty="0" smtClean="0"/>
              <a:t>The Puritans also came to the New World  seeking religious freedom.</a:t>
            </a:r>
            <a:endParaRPr lang="en-US" dirty="0"/>
          </a:p>
        </p:txBody>
      </p:sp>
      <p:sp>
        <p:nvSpPr>
          <p:cNvPr id="4" name="Content Placeholder 3"/>
          <p:cNvSpPr>
            <a:spLocks noGrp="1"/>
          </p:cNvSpPr>
          <p:nvPr>
            <p:ph sz="half" idx="2"/>
          </p:nvPr>
        </p:nvSpPr>
        <p:spPr/>
        <p:txBody>
          <a:bodyPr/>
          <a:lstStyle/>
          <a:p>
            <a:r>
              <a:rPr lang="en-US" dirty="0" smtClean="0"/>
              <a:t>Puritans wanted to “purify” the Church of England ( purify in this case means change the parts they didn’t agree with).</a:t>
            </a:r>
          </a:p>
          <a:p>
            <a:r>
              <a:rPr lang="en-US" dirty="0" smtClean="0"/>
              <a:t>The Puritans also faced persecution in England.</a:t>
            </a:r>
            <a:endParaRPr lang="en-US"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a:t>
            </a:r>
            <a:r>
              <a:rPr lang="en-US" dirty="0" smtClean="0"/>
              <a:t>P</a:t>
            </a:r>
            <a:r>
              <a:rPr lang="en-US" dirty="0" smtClean="0"/>
              <a:t>uritans Arrive</a:t>
            </a:r>
            <a:endParaRPr lang="en-US" dirty="0"/>
          </a:p>
        </p:txBody>
      </p:sp>
      <p:sp>
        <p:nvSpPr>
          <p:cNvPr id="3" name="Content Placeholder 2"/>
          <p:cNvSpPr>
            <a:spLocks noGrp="1"/>
          </p:cNvSpPr>
          <p:nvPr>
            <p:ph sz="half" idx="1"/>
          </p:nvPr>
        </p:nvSpPr>
        <p:spPr/>
        <p:txBody>
          <a:bodyPr/>
          <a:lstStyle/>
          <a:p>
            <a:r>
              <a:rPr lang="en-US" dirty="0" smtClean="0"/>
              <a:t>The Puritans were led by a lawyer named John Winthrop.</a:t>
            </a:r>
          </a:p>
          <a:p>
            <a:endParaRPr lang="en-US" dirty="0" smtClean="0"/>
          </a:p>
          <a:p>
            <a:r>
              <a:rPr lang="en-US" dirty="0" smtClean="0"/>
              <a:t>Winthrop believed that they should be their own colony and live as examples to everyone else.</a:t>
            </a:r>
          </a:p>
          <a:p>
            <a:endParaRPr lang="en-US" dirty="0" smtClean="0"/>
          </a:p>
          <a:p>
            <a:endParaRPr lang="en-US" dirty="0" smtClean="0"/>
          </a:p>
          <a:p>
            <a:endParaRPr lang="en-US" dirty="0"/>
          </a:p>
        </p:txBody>
      </p:sp>
      <p:pic>
        <p:nvPicPr>
          <p:cNvPr id="5" name="Content Placeholder 4" descr="winthrop.gif"/>
          <p:cNvPicPr>
            <a:picLocks noGrp="1" noChangeAspect="1"/>
          </p:cNvPicPr>
          <p:nvPr>
            <p:ph sz="half" idx="2"/>
          </p:nvPr>
        </p:nvPicPr>
        <p:blipFill>
          <a:blip r:embed="rId2" cstate="print"/>
          <a:stretch>
            <a:fillRect/>
          </a:stretch>
        </p:blipFill>
        <p:spPr>
          <a:xfrm>
            <a:off x="5386387" y="2362994"/>
            <a:ext cx="2562225" cy="3000375"/>
          </a:xfrm>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Mass Bay Colony</a:t>
            </a:r>
            <a:endParaRPr lang="en-US" dirty="0"/>
          </a:p>
        </p:txBody>
      </p:sp>
      <p:sp>
        <p:nvSpPr>
          <p:cNvPr id="3" name="Content Placeholder 2"/>
          <p:cNvSpPr>
            <a:spLocks noGrp="1"/>
          </p:cNvSpPr>
          <p:nvPr>
            <p:ph sz="half" idx="1"/>
          </p:nvPr>
        </p:nvSpPr>
        <p:spPr/>
        <p:txBody>
          <a:bodyPr/>
          <a:lstStyle/>
          <a:p>
            <a:r>
              <a:rPr lang="en-US" dirty="0" smtClean="0"/>
              <a:t>Due to better planning and not making mistakes of earlier colonist…this colony never faced a time of starvation.</a:t>
            </a:r>
          </a:p>
          <a:p>
            <a:r>
              <a:rPr lang="en-US" dirty="0" smtClean="0"/>
              <a:t>The location of this colony is known today as BOSTON.</a:t>
            </a:r>
            <a:endParaRPr lang="en-US" dirty="0"/>
          </a:p>
        </p:txBody>
      </p:sp>
      <p:sp>
        <p:nvSpPr>
          <p:cNvPr id="4" name="Content Placeholder 3"/>
          <p:cNvSpPr>
            <a:spLocks noGrp="1"/>
          </p:cNvSpPr>
          <p:nvPr>
            <p:ph sz="half" idx="2"/>
          </p:nvPr>
        </p:nvSpPr>
        <p:spPr/>
        <p:txBody>
          <a:bodyPr/>
          <a:lstStyle/>
          <a:p>
            <a:r>
              <a:rPr lang="en-US" dirty="0" smtClean="0"/>
              <a:t>The mass bay colony grew rapidly due to the colonies thriving economy.</a:t>
            </a:r>
          </a:p>
          <a:p>
            <a:pPr lvl="1"/>
            <a:r>
              <a:rPr lang="en-US" dirty="0" smtClean="0"/>
              <a:t>Trade</a:t>
            </a:r>
          </a:p>
          <a:p>
            <a:pPr lvl="1"/>
            <a:r>
              <a:rPr lang="en-US" dirty="0" smtClean="0"/>
              <a:t>Fishing</a:t>
            </a:r>
          </a:p>
          <a:p>
            <a:pPr lvl="1"/>
            <a:r>
              <a:rPr lang="en-US" dirty="0" smtClean="0"/>
              <a:t>Fur Trading</a:t>
            </a:r>
          </a:p>
          <a:p>
            <a:pPr lvl="1"/>
            <a:r>
              <a:rPr lang="en-US" dirty="0" smtClean="0"/>
              <a:t>Shipbuilding</a:t>
            </a:r>
          </a:p>
          <a:p>
            <a:pPr lvl="1">
              <a:buNone/>
            </a:pPr>
            <a:endParaRPr lang="en-US"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Puritan Way of Life</a:t>
            </a:r>
            <a:endParaRPr lang="en-US" dirty="0"/>
          </a:p>
        </p:txBody>
      </p:sp>
      <p:sp>
        <p:nvSpPr>
          <p:cNvPr id="3" name="Content Placeholder 2"/>
          <p:cNvSpPr>
            <a:spLocks noGrp="1"/>
          </p:cNvSpPr>
          <p:nvPr>
            <p:ph sz="half" idx="1"/>
          </p:nvPr>
        </p:nvSpPr>
        <p:spPr/>
        <p:txBody>
          <a:bodyPr/>
          <a:lstStyle/>
          <a:p>
            <a:r>
              <a:rPr lang="en-US" dirty="0" smtClean="0"/>
              <a:t>In Puritan towns, each family had there own land to build a farm and home.</a:t>
            </a:r>
          </a:p>
          <a:p>
            <a:r>
              <a:rPr lang="en-US" dirty="0" smtClean="0"/>
              <a:t>At the center of the town was a meeting house/church/school.</a:t>
            </a:r>
          </a:p>
          <a:p>
            <a:r>
              <a:rPr lang="en-US" dirty="0" smtClean="0"/>
              <a:t>Puritans built the first public school in the English colonies.</a:t>
            </a:r>
          </a:p>
        </p:txBody>
      </p:sp>
      <p:sp>
        <p:nvSpPr>
          <p:cNvPr id="4" name="Content Placeholder 3"/>
          <p:cNvSpPr>
            <a:spLocks noGrp="1"/>
          </p:cNvSpPr>
          <p:nvPr>
            <p:ph sz="half" idx="2"/>
          </p:nvPr>
        </p:nvSpPr>
        <p:spPr/>
        <p:txBody>
          <a:bodyPr/>
          <a:lstStyle/>
          <a:p>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Persecution</a:t>
            </a:r>
            <a:endParaRPr lang="en-US" dirty="0"/>
          </a:p>
        </p:txBody>
      </p:sp>
      <p:sp>
        <p:nvSpPr>
          <p:cNvPr id="6" name="Content Placeholder 5"/>
          <p:cNvSpPr>
            <a:spLocks noGrp="1"/>
          </p:cNvSpPr>
          <p:nvPr>
            <p:ph sz="half" idx="1"/>
          </p:nvPr>
        </p:nvSpPr>
        <p:spPr/>
        <p:txBody>
          <a:bodyPr/>
          <a:lstStyle/>
          <a:p>
            <a:r>
              <a:rPr lang="en-US" dirty="0" smtClean="0"/>
              <a:t>Persecution is the unjust treatment because of their beliefs.  Separatists were persecuted because they did not agree completely with the Church of England.</a:t>
            </a:r>
            <a:endParaRPr lang="en-US" dirty="0"/>
          </a:p>
        </p:txBody>
      </p:sp>
      <p:pic>
        <p:nvPicPr>
          <p:cNvPr id="10" name="Pilgrim_Separatists_and_the_Founding_of_America_-_Drive_Thru_History_[www.keepvid.com].mp4">
            <a:hlinkClick r:id="" action="ppaction://media"/>
          </p:cNvPr>
          <p:cNvPicPr>
            <a:picLocks noGrp="1" noRot="1" noChangeAspect="1"/>
          </p:cNvPicPr>
          <p:nvPr>
            <p:ph sz="half" idx="2"/>
            <a:videoFile r:link="rId1"/>
          </p:nvPr>
        </p:nvPicPr>
        <p:blipFill>
          <a:blip r:embed="rId3" cstate="print"/>
          <a:stretch>
            <a:fillRect/>
          </a:stretch>
        </p:blipFill>
        <p:spPr>
          <a:xfrm>
            <a:off x="4724400" y="1600199"/>
            <a:ext cx="3962400" cy="4441371"/>
          </a:xfrm>
          <a:prstGeom prst="rect">
            <a:avLst/>
          </a:prstGeom>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10"/>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10"/>
                                        </p:tgtEl>
                                      </p:cBhvr>
                                    </p:cmd>
                                  </p:childTnLst>
                                </p:cTn>
                              </p:par>
                            </p:childTnLst>
                          </p:cTn>
                        </p:par>
                      </p:childTnLst>
                    </p:cTn>
                  </p:par>
                </p:childTnLst>
              </p:cTn>
              <p:nextCondLst>
                <p:cond evt="onClick" delay="0">
                  <p:tgtEl>
                    <p:spTgt spid="10"/>
                  </p:tgtEl>
                </p:cond>
              </p:nextCondLst>
            </p:seq>
            <p:video>
              <p:cMediaNode>
                <p:cTn id="7" fill="hold" display="0">
                  <p:stCondLst>
                    <p:cond delay="indefinite"/>
                  </p:stCondLst>
                  <p:endCondLst>
                    <p:cond evt="onNext" delay="0">
                      <p:tgtEl>
                        <p:sldTgt/>
                      </p:tgtEl>
                    </p:cond>
                    <p:cond evt="onPrev" delay="0">
                      <p:tgtEl>
                        <p:sldTgt/>
                      </p:tgtEl>
                    </p:cond>
                  </p:endCondLst>
                </p:cTn>
                <p:tgtEl>
                  <p:spTgt spid="10"/>
                </p:tgtEl>
              </p:cMediaNode>
            </p:video>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William Bradford</a:t>
            </a:r>
            <a:endParaRPr lang="en-US" dirty="0"/>
          </a:p>
        </p:txBody>
      </p:sp>
      <p:sp>
        <p:nvSpPr>
          <p:cNvPr id="3" name="Content Placeholder 2"/>
          <p:cNvSpPr>
            <a:spLocks noGrp="1"/>
          </p:cNvSpPr>
          <p:nvPr>
            <p:ph sz="half" idx="1"/>
          </p:nvPr>
        </p:nvSpPr>
        <p:spPr/>
        <p:txBody>
          <a:bodyPr>
            <a:normAutofit fontScale="92500" lnSpcReduction="10000"/>
          </a:bodyPr>
          <a:lstStyle/>
          <a:p>
            <a:r>
              <a:rPr lang="en-US" dirty="0" smtClean="0"/>
              <a:t>Leader of the Separatists.</a:t>
            </a:r>
          </a:p>
          <a:p>
            <a:r>
              <a:rPr lang="en-US" dirty="0" smtClean="0"/>
              <a:t>Went to the Virginia Company and asked for permission to start a new settlement of their own.</a:t>
            </a:r>
          </a:p>
          <a:p>
            <a:pPr lvl="1"/>
            <a:r>
              <a:rPr lang="en-US" dirty="0" smtClean="0"/>
              <a:t>He had hoped that it would allow them to worship freely but still follow the rules set forth by the general government.</a:t>
            </a:r>
            <a:endParaRPr lang="en-US" dirty="0"/>
          </a:p>
        </p:txBody>
      </p:sp>
      <p:pic>
        <p:nvPicPr>
          <p:cNvPr id="5" name="Content Placeholder 4" descr="William-Bradford.JPG"/>
          <p:cNvPicPr>
            <a:picLocks noGrp="1" noChangeAspect="1"/>
          </p:cNvPicPr>
          <p:nvPr>
            <p:ph sz="half" idx="2"/>
          </p:nvPr>
        </p:nvPicPr>
        <p:blipFill>
          <a:blip r:embed="rId2" cstate="print"/>
          <a:stretch>
            <a:fillRect/>
          </a:stretch>
        </p:blipFill>
        <p:spPr>
          <a:xfrm>
            <a:off x="5238750" y="2491581"/>
            <a:ext cx="2857500" cy="2743200"/>
          </a:xfrm>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Mayflower</a:t>
            </a:r>
            <a:endParaRPr lang="en-US" dirty="0"/>
          </a:p>
        </p:txBody>
      </p:sp>
      <p:sp>
        <p:nvSpPr>
          <p:cNvPr id="3" name="Content Placeholder 2"/>
          <p:cNvSpPr>
            <a:spLocks noGrp="1"/>
          </p:cNvSpPr>
          <p:nvPr>
            <p:ph sz="half" idx="1"/>
          </p:nvPr>
        </p:nvSpPr>
        <p:spPr/>
        <p:txBody>
          <a:bodyPr/>
          <a:lstStyle/>
          <a:p>
            <a:r>
              <a:rPr lang="en-US" dirty="0" smtClean="0"/>
              <a:t>The Virginia Company agreed and the pilgrims began preparing for their journey.</a:t>
            </a:r>
            <a:endParaRPr lang="en-US" dirty="0"/>
          </a:p>
        </p:txBody>
      </p:sp>
      <p:sp>
        <p:nvSpPr>
          <p:cNvPr id="10" name="Content Placeholder 9"/>
          <p:cNvSpPr>
            <a:spLocks noGrp="1"/>
          </p:cNvSpPr>
          <p:nvPr>
            <p:ph sz="half" idx="2"/>
          </p:nvPr>
        </p:nvSpPr>
        <p:spPr/>
        <p:txBody>
          <a:bodyPr/>
          <a:lstStyle/>
          <a:p>
            <a:r>
              <a:rPr lang="en-US" dirty="0" smtClean="0"/>
              <a:t>In September 1620, about 100 pilgrims crowded into a small ship called the Mayflower.  The conditions were rough and the journey was difficult.</a:t>
            </a:r>
            <a:endParaRPr lang="en-US" dirty="0"/>
          </a:p>
        </p:txBody>
      </p:sp>
      <p:pic>
        <p:nvPicPr>
          <p:cNvPr id="12" name="Picture 11" descr="The-Mayflower.jpg"/>
          <p:cNvPicPr>
            <a:picLocks noChangeAspect="1"/>
          </p:cNvPicPr>
          <p:nvPr/>
        </p:nvPicPr>
        <p:blipFill>
          <a:blip r:embed="rId2" cstate="print"/>
          <a:stretch>
            <a:fillRect/>
          </a:stretch>
        </p:blipFill>
        <p:spPr>
          <a:xfrm>
            <a:off x="609600" y="3806190"/>
            <a:ext cx="4343400" cy="2823210"/>
          </a:xfrm>
          <a:prstGeom prst="rect">
            <a:avLst/>
          </a:prstGeom>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The Mayflower</a:t>
            </a:r>
            <a:endParaRPr lang="en-US" dirty="0"/>
          </a:p>
        </p:txBody>
      </p:sp>
      <p:pic>
        <p:nvPicPr>
          <p:cNvPr id="7" name="The_Speedwell_and_the_Founding_of_America_-_Drive_Thru_History_[www.keepvid.com].mp4">
            <a:hlinkClick r:id="" action="ppaction://media"/>
          </p:cNvPr>
          <p:cNvPicPr>
            <a:picLocks noGrp="1" noRot="1" noChangeAspect="1"/>
          </p:cNvPicPr>
          <p:nvPr>
            <p:ph idx="1"/>
            <a:videoFile r:link="rId1"/>
          </p:nvPr>
        </p:nvPicPr>
        <p:blipFill>
          <a:blip r:embed="rId3" cstate="print"/>
          <a:stretch>
            <a:fillRect/>
          </a:stretch>
        </p:blipFill>
        <p:spPr>
          <a:xfrm>
            <a:off x="1828800" y="1897063"/>
            <a:ext cx="5562600" cy="4171950"/>
          </a:xfrm>
          <a:prstGeom prst="rect">
            <a:avLst/>
          </a:prstGeom>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7"/>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7"/>
                                        </p:tgtEl>
                                      </p:cBhvr>
                                    </p:cmd>
                                  </p:childTnLst>
                                </p:cTn>
                              </p:par>
                            </p:childTnLst>
                          </p:cTn>
                        </p:par>
                      </p:childTnLst>
                    </p:cTn>
                  </p:par>
                </p:childTnLst>
              </p:cTn>
              <p:nextCondLst>
                <p:cond evt="onClick" delay="0">
                  <p:tgtEl>
                    <p:spTgt spid="7"/>
                  </p:tgtEl>
                </p:cond>
              </p:nextCondLst>
            </p:seq>
            <p:video>
              <p:cMediaNode>
                <p:cTn id="7" fill="hold" display="0">
                  <p:stCondLst>
                    <p:cond delay="indefinite"/>
                  </p:stCondLst>
                  <p:endCondLst>
                    <p:cond evt="onNext" delay="0">
                      <p:tgtEl>
                        <p:sldTgt/>
                      </p:tgtEl>
                    </p:cond>
                    <p:cond evt="onPrev" delay="0">
                      <p:tgtEl>
                        <p:sldTgt/>
                      </p:tgtEl>
                    </p:cond>
                  </p:endCondLst>
                </p:cTn>
                <p:tgtEl>
                  <p:spTgt spid="7"/>
                </p:tgtEl>
              </p:cMediaNode>
            </p:video>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Pilgrim’s Journey</a:t>
            </a:r>
            <a:endParaRPr lang="en-US" dirty="0"/>
          </a:p>
        </p:txBody>
      </p:sp>
      <p:sp>
        <p:nvSpPr>
          <p:cNvPr id="3" name="Content Placeholder 2"/>
          <p:cNvSpPr>
            <a:spLocks noGrp="1"/>
          </p:cNvSpPr>
          <p:nvPr>
            <p:ph sz="half" idx="1"/>
          </p:nvPr>
        </p:nvSpPr>
        <p:spPr>
          <a:xfrm>
            <a:off x="381000" y="1219200"/>
            <a:ext cx="4419600" cy="5105400"/>
          </a:xfrm>
        </p:spPr>
        <p:txBody>
          <a:bodyPr>
            <a:normAutofit fontScale="47500" lnSpcReduction="20000"/>
          </a:bodyPr>
          <a:lstStyle/>
          <a:p>
            <a:r>
              <a:rPr lang="en-US" sz="3800" dirty="0" smtClean="0"/>
              <a:t>On July 22, 1620, the Pilgrims boarded the ship </a:t>
            </a:r>
            <a:r>
              <a:rPr lang="en-US" sz="3800" i="1" dirty="0" smtClean="0"/>
              <a:t>Speedwell</a:t>
            </a:r>
            <a:r>
              <a:rPr lang="en-US" sz="3800" dirty="0" smtClean="0"/>
              <a:t> in Delfthaven, Holland, and said their tearful good-byes to their friends and church-members whom they were leaving behind.  In fact, they were leaving the majority of their church congregation behind--even their pastor, John Robinson, was not coming with them.  But the intent was to send these first few men and women to establish the colony: then the rest of the church would be able to come over later.  Pastor Robinson preached a sermon on Ezra 8:21.  As the time to depart arrived, Pastor Robinson fell to his knees and "with watery cheeks commended them with most fervent prayers."</a:t>
            </a:r>
          </a:p>
          <a:p>
            <a:endParaRPr lang="en-US" dirty="0"/>
          </a:p>
        </p:txBody>
      </p:sp>
      <p:pic>
        <p:nvPicPr>
          <p:cNvPr id="5" name="Content Placeholder 4" descr="boat.jpg"/>
          <p:cNvPicPr>
            <a:picLocks noGrp="1" noChangeAspect="1"/>
          </p:cNvPicPr>
          <p:nvPr>
            <p:ph sz="half" idx="2"/>
          </p:nvPr>
        </p:nvPicPr>
        <p:blipFill>
          <a:blip r:embed="rId2" cstate="print"/>
          <a:stretch>
            <a:fillRect/>
          </a:stretch>
        </p:blipFill>
        <p:spPr>
          <a:xfrm>
            <a:off x="4937919" y="2133600"/>
            <a:ext cx="3215481" cy="3215481"/>
          </a:xfrm>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The Pilgrim’s Journey</a:t>
            </a:r>
            <a:endParaRPr lang="en-US" dirty="0"/>
          </a:p>
        </p:txBody>
      </p:sp>
      <p:sp>
        <p:nvSpPr>
          <p:cNvPr id="3" name="Content Placeholder 2"/>
          <p:cNvSpPr>
            <a:spLocks noGrp="1"/>
          </p:cNvSpPr>
          <p:nvPr>
            <p:ph idx="1"/>
          </p:nvPr>
        </p:nvSpPr>
        <p:spPr/>
        <p:txBody>
          <a:bodyPr>
            <a:normAutofit fontScale="62500" lnSpcReduction="20000"/>
          </a:bodyPr>
          <a:lstStyle/>
          <a:p>
            <a:r>
              <a:rPr lang="en-US" dirty="0" smtClean="0"/>
              <a:t>The Pilgrims sailed on the </a:t>
            </a:r>
            <a:r>
              <a:rPr lang="en-US" i="1" dirty="0" smtClean="0"/>
              <a:t>Speedwell</a:t>
            </a:r>
            <a:r>
              <a:rPr lang="en-US" dirty="0" smtClean="0"/>
              <a:t> from Delfthaven, Holland to Southampton, England, where they met up with the </a:t>
            </a:r>
            <a:r>
              <a:rPr lang="en-US" i="1" dirty="0" smtClean="0"/>
              <a:t>Mayflower</a:t>
            </a:r>
            <a:r>
              <a:rPr lang="en-US" dirty="0" smtClean="0"/>
              <a:t> that had just come down from London.  The </a:t>
            </a:r>
            <a:r>
              <a:rPr lang="en-US" i="1" dirty="0" smtClean="0"/>
              <a:t>Mayflower</a:t>
            </a:r>
            <a:r>
              <a:rPr lang="en-US" dirty="0" smtClean="0"/>
              <a:t> had a number of other passengers from England that the Pilgrims did not really know yet--they were friends or investors that had become interested in the voyage while the Pilgrims were trying to raise enough money to undertake the trip.  In Southampton, the ships were loaded with food and supplies for the voyage: but the Pilgrims were so short of money they had to sell off most of their oil and butter before they could leave.  The </a:t>
            </a:r>
            <a:r>
              <a:rPr lang="en-US" i="1" dirty="0" smtClean="0"/>
              <a:t>Mayflower</a:t>
            </a:r>
            <a:r>
              <a:rPr lang="en-US" dirty="0" smtClean="0"/>
              <a:t> and </a:t>
            </a:r>
            <a:r>
              <a:rPr lang="en-US" i="1" dirty="0" smtClean="0"/>
              <a:t>Speedwell</a:t>
            </a:r>
            <a:r>
              <a:rPr lang="en-US" dirty="0" smtClean="0"/>
              <a:t> departed for America on August 5 from Southampton, but after just a short time sailing through the English Channel they were forced into Dartmouth because the </a:t>
            </a:r>
            <a:r>
              <a:rPr lang="en-US" i="1" dirty="0" smtClean="0"/>
              <a:t>Speedwell</a:t>
            </a:r>
            <a:r>
              <a:rPr lang="en-US" dirty="0" smtClean="0"/>
              <a:t> was leaking.  They were delayed several weeks, but finally headed off to America from Dartmouth on August 24.  They </a:t>
            </a:r>
            <a:r>
              <a:rPr lang="en-US" i="1" dirty="0" smtClean="0"/>
              <a:t>Mayflower</a:t>
            </a:r>
            <a:r>
              <a:rPr lang="en-US" dirty="0" smtClean="0"/>
              <a:t> and </a:t>
            </a:r>
            <a:r>
              <a:rPr lang="en-US" i="1" dirty="0" smtClean="0"/>
              <a:t>Speedwell</a:t>
            </a:r>
            <a:r>
              <a:rPr lang="en-US" dirty="0" smtClean="0"/>
              <a:t> cleared the English channel, and were nearly 300 miles into the Atlantic when word came that the </a:t>
            </a:r>
            <a:r>
              <a:rPr lang="en-US" i="1" dirty="0" smtClean="0"/>
              <a:t>Speedwell</a:t>
            </a:r>
            <a:r>
              <a:rPr lang="en-US" dirty="0" smtClean="0"/>
              <a:t> was again leaking, and would have to turn back.  The two ships returned to Plymouth, England, where it was decided that the Speedwell was not capable of making the voyage.  About 20 passengers, most quite frustrated with the voyage and very happy for an excuse to quit, were sent home to England and Holland.  The remaining passengers and cargo were transferred from the </a:t>
            </a:r>
            <a:r>
              <a:rPr lang="en-US" i="1" dirty="0" smtClean="0"/>
              <a:t>Speedwell</a:t>
            </a:r>
            <a:r>
              <a:rPr lang="en-US" dirty="0" smtClean="0"/>
              <a:t> over to the </a:t>
            </a:r>
            <a:r>
              <a:rPr lang="en-US" i="1" dirty="0" smtClean="0"/>
              <a:t>Mayflower</a:t>
            </a:r>
            <a:endParaRPr lang="en-US" dirty="0"/>
          </a:p>
        </p:txBody>
      </p:sp>
      <p:pic>
        <p:nvPicPr>
          <p:cNvPr id="2050" name="Picture 2" descr="C:\Users\Lynne M. Gorman\AppData\Local\Microsoft\Windows\Temporary Internet Files\Content.IE5\YN1KYCLT\MC900336141[1].wmf"/>
          <p:cNvPicPr>
            <a:picLocks noChangeAspect="1" noChangeArrowheads="1"/>
          </p:cNvPicPr>
          <p:nvPr/>
        </p:nvPicPr>
        <p:blipFill>
          <a:blip r:embed="rId2" cstate="print"/>
          <a:srcRect/>
          <a:stretch>
            <a:fillRect/>
          </a:stretch>
        </p:blipFill>
        <p:spPr bwMode="auto">
          <a:xfrm>
            <a:off x="7467600" y="457200"/>
            <a:ext cx="1336140" cy="1225404"/>
          </a:xfrm>
          <a:prstGeom prst="rect">
            <a:avLst/>
          </a:prstGeom>
          <a:noFill/>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Pilgrim’s Journey</a:t>
            </a:r>
            <a:endParaRPr lang="en-US" dirty="0"/>
          </a:p>
        </p:txBody>
      </p:sp>
      <p:sp>
        <p:nvSpPr>
          <p:cNvPr id="3" name="Content Placeholder 2"/>
          <p:cNvSpPr>
            <a:spLocks noGrp="1"/>
          </p:cNvSpPr>
          <p:nvPr>
            <p:ph sz="half" idx="1"/>
          </p:nvPr>
        </p:nvSpPr>
        <p:spPr/>
        <p:txBody>
          <a:bodyPr>
            <a:normAutofit fontScale="77500" lnSpcReduction="20000"/>
          </a:bodyPr>
          <a:lstStyle/>
          <a:p>
            <a:r>
              <a:rPr lang="en-US" dirty="0" smtClean="0"/>
              <a:t>Finally, after a month of delays and problems, the </a:t>
            </a:r>
            <a:r>
              <a:rPr lang="en-US" i="1" dirty="0" smtClean="0"/>
              <a:t>Mayflower</a:t>
            </a:r>
            <a:r>
              <a:rPr lang="en-US" dirty="0" smtClean="0"/>
              <a:t> put to sea again, leaving Plymouth, England on September 6, 1620, with 102 passengers (three of which were pregnant women), and a crew of about 30.  For the first half of the voyage, the </a:t>
            </a:r>
            <a:r>
              <a:rPr lang="en-US" i="1" dirty="0" smtClean="0"/>
              <a:t>Mayflower</a:t>
            </a:r>
            <a:r>
              <a:rPr lang="en-US" dirty="0" smtClean="0"/>
              <a:t> had good winds and weather.  The of the passengers were troubled by sea-sickness, but they would get used to it.  A young boy, Oceanus, was born to Stephen and Elizabeth Hopkins</a:t>
            </a:r>
            <a:endParaRPr lang="en-US" dirty="0"/>
          </a:p>
        </p:txBody>
      </p:sp>
      <p:pic>
        <p:nvPicPr>
          <p:cNvPr id="1026" name="Picture 2" descr="C:\Users\Lynne M. Gorman\AppData\Local\Microsoft\Windows\Temporary Internet Files\Content.IE5\YN1KYCLT\MC900139699[1].wmf"/>
          <p:cNvPicPr>
            <a:picLocks noGrp="1" noChangeAspect="1" noChangeArrowheads="1"/>
          </p:cNvPicPr>
          <p:nvPr>
            <p:ph sz="half" idx="2"/>
          </p:nvPr>
        </p:nvPicPr>
        <p:blipFill>
          <a:blip r:embed="rId2" cstate="print"/>
          <a:srcRect/>
          <a:stretch>
            <a:fillRect/>
          </a:stretch>
        </p:blipFill>
        <p:spPr bwMode="auto">
          <a:xfrm>
            <a:off x="5301386" y="2551017"/>
            <a:ext cx="2732227" cy="2624328"/>
          </a:xfrm>
          <a:prstGeom prst="rect">
            <a:avLst/>
          </a:prstGeom>
          <a:noFill/>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pex">
  <a:themeElements>
    <a:clrScheme name="Apex">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Apex">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Apex">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Apex</Template>
  <TotalTime>451</TotalTime>
  <Words>858</Words>
  <Application>Microsoft Office PowerPoint</Application>
  <PresentationFormat>On-screen Show (4:3)</PresentationFormat>
  <Paragraphs>73</Paragraphs>
  <Slides>26</Slides>
  <Notes>0</Notes>
  <HiddenSlides>0</HiddenSlides>
  <MMClips>13</MMClips>
  <ScaleCrop>false</ScaleCrop>
  <HeadingPairs>
    <vt:vector size="4" baseType="variant">
      <vt:variant>
        <vt:lpstr>Theme</vt:lpstr>
      </vt:variant>
      <vt:variant>
        <vt:i4>1</vt:i4>
      </vt:variant>
      <vt:variant>
        <vt:lpstr>Slide Titles</vt:lpstr>
      </vt:variant>
      <vt:variant>
        <vt:i4>26</vt:i4>
      </vt:variant>
    </vt:vector>
  </HeadingPairs>
  <TitlesOfParts>
    <vt:vector size="27" baseType="lpstr">
      <vt:lpstr>Apex</vt:lpstr>
      <vt:lpstr>The First Colonies</vt:lpstr>
      <vt:lpstr>King Henry the Eighth and the Church of England</vt:lpstr>
      <vt:lpstr>Persecution</vt:lpstr>
      <vt:lpstr>William Bradford</vt:lpstr>
      <vt:lpstr>The Mayflower</vt:lpstr>
      <vt:lpstr>The Mayflower</vt:lpstr>
      <vt:lpstr>The Pilgrim’s Journey</vt:lpstr>
      <vt:lpstr>The Pilgrim’s Journey</vt:lpstr>
      <vt:lpstr>The Pilgrim’s Journey</vt:lpstr>
      <vt:lpstr>The Pilgrim’s Journey</vt:lpstr>
      <vt:lpstr>The Pilgrim’s Journey</vt:lpstr>
      <vt:lpstr>The Pilgrim’s Journey</vt:lpstr>
      <vt:lpstr>The Pilgrim’s Journey</vt:lpstr>
      <vt:lpstr>The Mayflower Finds Land</vt:lpstr>
      <vt:lpstr>Another Video for You  </vt:lpstr>
      <vt:lpstr>Mayflower Compact</vt:lpstr>
      <vt:lpstr>The start of Plymouth Colony</vt:lpstr>
      <vt:lpstr>Plymouth Colony</vt:lpstr>
      <vt:lpstr>Plymouth Colony meets Squanto</vt:lpstr>
      <vt:lpstr>Squanto moves to Plymouth Colony</vt:lpstr>
      <vt:lpstr>Squanto and the Pilgrims</vt:lpstr>
      <vt:lpstr>The First Thanksgiving</vt:lpstr>
      <vt:lpstr>The Puritans Arrive</vt:lpstr>
      <vt:lpstr>The Puritans Arrive</vt:lpstr>
      <vt:lpstr>Mass Bay Colony</vt:lpstr>
      <vt:lpstr>The Puritan Way of Life</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First Colonies</dc:title>
  <dc:creator>Lynne M. Gorman</dc:creator>
  <cp:lastModifiedBy>Lynne M. Gorman</cp:lastModifiedBy>
  <cp:revision>39</cp:revision>
  <dcterms:created xsi:type="dcterms:W3CDTF">2011-04-25T23:43:07Z</dcterms:created>
  <dcterms:modified xsi:type="dcterms:W3CDTF">2011-04-28T17:13:43Z</dcterms:modified>
</cp:coreProperties>
</file>